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5"/>
  </p:notesMasterIdLst>
  <p:handoutMasterIdLst>
    <p:handoutMasterId r:id="rId46"/>
  </p:handoutMasterIdLst>
  <p:sldIdLst>
    <p:sldId id="256" r:id="rId5"/>
    <p:sldId id="293" r:id="rId6"/>
    <p:sldId id="288" r:id="rId7"/>
    <p:sldId id="277" r:id="rId8"/>
    <p:sldId id="276" r:id="rId9"/>
    <p:sldId id="278" r:id="rId10"/>
    <p:sldId id="294" r:id="rId11"/>
    <p:sldId id="279" r:id="rId12"/>
    <p:sldId id="289" r:id="rId13"/>
    <p:sldId id="290" r:id="rId14"/>
    <p:sldId id="291" r:id="rId15"/>
    <p:sldId id="292" r:id="rId16"/>
    <p:sldId id="297" r:id="rId17"/>
    <p:sldId id="295" r:id="rId18"/>
    <p:sldId id="296" r:id="rId19"/>
    <p:sldId id="298" r:id="rId20"/>
    <p:sldId id="299" r:id="rId21"/>
    <p:sldId id="300" r:id="rId22"/>
    <p:sldId id="301" r:id="rId23"/>
    <p:sldId id="302" r:id="rId24"/>
    <p:sldId id="303" r:id="rId25"/>
    <p:sldId id="304" r:id="rId26"/>
    <p:sldId id="305" r:id="rId27"/>
    <p:sldId id="313" r:id="rId28"/>
    <p:sldId id="317" r:id="rId29"/>
    <p:sldId id="306" r:id="rId30"/>
    <p:sldId id="307" r:id="rId31"/>
    <p:sldId id="308" r:id="rId32"/>
    <p:sldId id="315" r:id="rId33"/>
    <p:sldId id="324" r:id="rId34"/>
    <p:sldId id="309" r:id="rId35"/>
    <p:sldId id="321" r:id="rId36"/>
    <p:sldId id="311" r:id="rId37"/>
    <p:sldId id="316" r:id="rId38"/>
    <p:sldId id="318" r:id="rId39"/>
    <p:sldId id="320" r:id="rId40"/>
    <p:sldId id="319" r:id="rId41"/>
    <p:sldId id="322" r:id="rId42"/>
    <p:sldId id="323" r:id="rId43"/>
    <p:sldId id="28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52" autoAdjust="0"/>
  </p:normalViewPr>
  <p:slideViewPr>
    <p:cSldViewPr snapToGrid="0" showGuides="1">
      <p:cViewPr varScale="1">
        <p:scale>
          <a:sx n="66" d="100"/>
          <a:sy n="66" d="100"/>
        </p:scale>
        <p:origin x="672" y="5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4/8/2023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4/8/2023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4289745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904435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2650048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2856136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40</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1836006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202914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800156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1764888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4/8/2023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4/8/2023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4/8/2023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4/8/2023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4/8/2023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4/8/2023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4/8/2023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4/8/2023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4/8/2023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4/8/2023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4/8/2023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4/8/2023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38.png"/><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1.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0.png"/><Relationship Id="rId9" Type="http://schemas.openxmlformats.org/officeDocument/2006/relationships/image" Target="../media/image48.png"/><Relationship Id="rId14"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image" Target="../media/image68.png"/><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80.png"/><Relationship Id="rId13" Type="http://schemas.openxmlformats.org/officeDocument/2006/relationships/image" Target="../media/image830.png"/><Relationship Id="rId18" Type="http://schemas.openxmlformats.org/officeDocument/2006/relationships/image" Target="../media/image880.png"/><Relationship Id="rId3" Type="http://schemas.openxmlformats.org/officeDocument/2006/relationships/image" Target="../media/image730.png"/><Relationship Id="rId7" Type="http://schemas.openxmlformats.org/officeDocument/2006/relationships/image" Target="../media/image770.png"/><Relationship Id="rId12" Type="http://schemas.openxmlformats.org/officeDocument/2006/relationships/image" Target="../media/image820.png"/><Relationship Id="rId17" Type="http://schemas.openxmlformats.org/officeDocument/2006/relationships/image" Target="../media/image870.png"/><Relationship Id="rId2" Type="http://schemas.openxmlformats.org/officeDocument/2006/relationships/image" Target="../media/image720.png"/><Relationship Id="rId16"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810.png"/><Relationship Id="rId5" Type="http://schemas.openxmlformats.org/officeDocument/2006/relationships/image" Target="../media/image750.png"/><Relationship Id="rId15" Type="http://schemas.openxmlformats.org/officeDocument/2006/relationships/image" Target="../media/image850.png"/><Relationship Id="rId10" Type="http://schemas.openxmlformats.org/officeDocument/2006/relationships/image" Target="../media/image800.png"/><Relationship Id="rId19" Type="http://schemas.openxmlformats.org/officeDocument/2006/relationships/image" Target="../media/image890.png"/><Relationship Id="rId4" Type="http://schemas.openxmlformats.org/officeDocument/2006/relationships/image" Target="../media/image740.png"/><Relationship Id="rId9" Type="http://schemas.openxmlformats.org/officeDocument/2006/relationships/image" Target="../media/image790.png"/><Relationship Id="rId14" Type="http://schemas.openxmlformats.org/officeDocument/2006/relationships/image" Target="../media/image8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6229558" y="2949562"/>
            <a:ext cx="5790933" cy="3600986"/>
          </a:xfrm>
        </p:spPr>
        <p:txBody>
          <a:bodyPr wrap="square" lIns="0" tIns="0" rIns="0" bIns="0" anchor="t">
            <a:spAutoFit/>
          </a:bodyPr>
          <a:lstStyle/>
          <a:p>
            <a:pPr algn="r"/>
            <a:br>
              <a:rPr lang="en-US" dirty="0">
                <a:solidFill>
                  <a:schemeClr val="bg1"/>
                </a:solidFill>
              </a:rPr>
            </a:br>
            <a:r>
              <a:rPr lang="en-US" sz="4000" dirty="0">
                <a:solidFill>
                  <a:schemeClr val="accent4"/>
                </a:solidFill>
              </a:rPr>
              <a:t>BINAR ACADEMY</a:t>
            </a:r>
            <a:br>
              <a:rPr lang="en-US" sz="4000" dirty="0">
                <a:solidFill>
                  <a:schemeClr val="accent4"/>
                </a:solidFill>
              </a:rPr>
            </a:br>
            <a:r>
              <a:rPr lang="en-US" sz="4000" dirty="0">
                <a:solidFill>
                  <a:schemeClr val="accent4"/>
                </a:solidFill>
              </a:rPr>
              <a:t>DATA SCIENCE WAVE 5</a:t>
            </a:r>
            <a:br>
              <a:rPr lang="en-US" sz="4000" dirty="0">
                <a:solidFill>
                  <a:schemeClr val="accent4"/>
                </a:solidFill>
              </a:rPr>
            </a:br>
            <a:r>
              <a:rPr lang="en-US" sz="4000" dirty="0">
                <a:solidFill>
                  <a:schemeClr val="accent4"/>
                </a:solidFill>
              </a:rPr>
              <a:t>GROUP 3</a:t>
            </a:r>
            <a:br>
              <a:rPr lang="en-US" sz="4000" dirty="0">
                <a:solidFill>
                  <a:schemeClr val="accent4"/>
                </a:solidFill>
              </a:rPr>
            </a:br>
            <a:r>
              <a:rPr lang="en-US" sz="2000" dirty="0">
                <a:solidFill>
                  <a:schemeClr val="accent4"/>
                </a:solidFill>
              </a:rPr>
              <a:t>WE ARE:</a:t>
            </a:r>
            <a:br>
              <a:rPr lang="en-US" sz="2000" dirty="0">
                <a:solidFill>
                  <a:schemeClr val="accent4"/>
                </a:solidFill>
              </a:rPr>
            </a:br>
            <a:r>
              <a:rPr lang="en-US" sz="2000" dirty="0">
                <a:solidFill>
                  <a:schemeClr val="accent4"/>
                </a:solidFill>
              </a:rPr>
              <a:t>BAGAS NAUFAL ALFATHAN</a:t>
            </a:r>
            <a:br>
              <a:rPr lang="en-US" sz="2000" dirty="0">
                <a:solidFill>
                  <a:schemeClr val="accent4"/>
                </a:solidFill>
              </a:rPr>
            </a:br>
            <a:r>
              <a:rPr lang="en-US" sz="2000" dirty="0">
                <a:solidFill>
                  <a:schemeClr val="accent4"/>
                </a:solidFill>
              </a:rPr>
              <a:t>DAVINCA RIZQY ADINDA ISMAIL</a:t>
            </a:r>
            <a:br>
              <a:rPr lang="en-US" sz="2000" dirty="0">
                <a:solidFill>
                  <a:schemeClr val="accent4"/>
                </a:solidFill>
              </a:rPr>
            </a:br>
            <a:r>
              <a:rPr lang="en-US" sz="2000" dirty="0">
                <a:solidFill>
                  <a:schemeClr val="accent4"/>
                </a:solidFill>
              </a:rPr>
              <a:t>VIVI FITRIANI</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Title 1">
            <a:extLst>
              <a:ext uri="{FF2B5EF4-FFF2-40B4-BE49-F238E27FC236}">
                <a16:creationId xmlns:a16="http://schemas.microsoft.com/office/drawing/2014/main" id="{B6C008A3-1587-4C3A-8AF0-5C31804D08FD}"/>
              </a:ext>
            </a:extLst>
          </p:cNvPr>
          <p:cNvSpPr txBox="1">
            <a:spLocks/>
          </p:cNvSpPr>
          <p:nvPr/>
        </p:nvSpPr>
        <p:spPr>
          <a:xfrm>
            <a:off x="1555488" y="2028909"/>
            <a:ext cx="9144000" cy="1661993"/>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CHALLENGE PLATINUM LEVEL</a:t>
            </a:r>
            <a:endParaRPr lang="en-US" dirty="0">
              <a:solidFill>
                <a:schemeClr val="accent4"/>
              </a:solidFill>
            </a:endParaRP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EDA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4D4F2A7-1F77-49A8-9CC6-21AB89385B19}"/>
              </a:ext>
            </a:extLst>
          </p:cNvPr>
          <p:cNvSpPr txBox="1"/>
          <p:nvPr/>
        </p:nvSpPr>
        <p:spPr>
          <a:xfrm>
            <a:off x="609457" y="5092253"/>
            <a:ext cx="10973085"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From the histogram chart of total characters, we can see that the mean of the total characters is 180.58 == 181 characters. We can also see that around more than 2000 data have an average of 100-150 characters.</a:t>
            </a:r>
          </a:p>
          <a:p>
            <a:endParaRPr lang="en-US" dirty="0"/>
          </a:p>
          <a:p>
            <a:r>
              <a:rPr lang="en-US" dirty="0"/>
              <a:t>Meanwhile, from the histogram chart of total words, we can see that the mean of the total words is 29.08 == 29 words. We can also see that around more than 2000 words have a total of 20 words.</a:t>
            </a:r>
          </a:p>
        </p:txBody>
      </p:sp>
      <p:pic>
        <p:nvPicPr>
          <p:cNvPr id="3" name="Picture 2">
            <a:extLst>
              <a:ext uri="{FF2B5EF4-FFF2-40B4-BE49-F238E27FC236}">
                <a16:creationId xmlns:a16="http://schemas.microsoft.com/office/drawing/2014/main" id="{45433F81-AA3E-483E-B84A-808788F22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520" y="1150960"/>
            <a:ext cx="4968250" cy="3699155"/>
          </a:xfrm>
          <a:prstGeom prst="rect">
            <a:avLst/>
          </a:prstGeom>
        </p:spPr>
      </p:pic>
      <p:pic>
        <p:nvPicPr>
          <p:cNvPr id="6" name="Picture 5">
            <a:extLst>
              <a:ext uri="{FF2B5EF4-FFF2-40B4-BE49-F238E27FC236}">
                <a16:creationId xmlns:a16="http://schemas.microsoft.com/office/drawing/2014/main" id="{B4D99E81-AEB0-4446-971E-0238FC8A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605" y="966098"/>
            <a:ext cx="5308913" cy="3981684"/>
          </a:xfrm>
          <a:prstGeom prst="rect">
            <a:avLst/>
          </a:prstGeom>
        </p:spPr>
      </p:pic>
    </p:spTree>
    <p:extLst>
      <p:ext uri="{BB962C8B-B14F-4D97-AF65-F5344CB8AC3E}">
        <p14:creationId xmlns:p14="http://schemas.microsoft.com/office/powerpoint/2010/main" val="2678051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EDA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4D4F2A7-1F77-49A8-9CC6-21AB89385B19}"/>
              </a:ext>
            </a:extLst>
          </p:cNvPr>
          <p:cNvSpPr txBox="1"/>
          <p:nvPr/>
        </p:nvSpPr>
        <p:spPr>
          <a:xfrm>
            <a:off x="609457" y="4418483"/>
            <a:ext cx="10973085"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Based on the chart above, we can see that in the positive label/class, it is dominated by data with a total of 20 words, amounting to 1200 data.</a:t>
            </a:r>
          </a:p>
          <a:p>
            <a:endParaRPr lang="en-US" dirty="0"/>
          </a:p>
          <a:p>
            <a:r>
              <a:rPr lang="en-US" dirty="0"/>
              <a:t>In the negative label/class, it is dominated by data with a total of 10-15 words, amounting to 800-900 data.</a:t>
            </a:r>
          </a:p>
          <a:p>
            <a:endParaRPr lang="en-US" dirty="0"/>
          </a:p>
          <a:p>
            <a:r>
              <a:rPr lang="en-US" dirty="0"/>
              <a:t>In the neutral label/class, it is dominated by data with a total of 1-10 words, amounting to 400 data.</a:t>
            </a:r>
          </a:p>
        </p:txBody>
      </p:sp>
      <p:pic>
        <p:nvPicPr>
          <p:cNvPr id="3" name="Picture 2">
            <a:extLst>
              <a:ext uri="{FF2B5EF4-FFF2-40B4-BE49-F238E27FC236}">
                <a16:creationId xmlns:a16="http://schemas.microsoft.com/office/drawing/2014/main" id="{45433F81-AA3E-483E-B84A-808788F22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743" y="855297"/>
            <a:ext cx="3861282" cy="3031200"/>
          </a:xfrm>
          <a:prstGeom prst="rect">
            <a:avLst/>
          </a:prstGeom>
        </p:spPr>
      </p:pic>
      <p:pic>
        <p:nvPicPr>
          <p:cNvPr id="6" name="Picture 5">
            <a:extLst>
              <a:ext uri="{FF2B5EF4-FFF2-40B4-BE49-F238E27FC236}">
                <a16:creationId xmlns:a16="http://schemas.microsoft.com/office/drawing/2014/main" id="{B4D99E81-AEB0-4446-971E-0238FC8A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41" y="855297"/>
            <a:ext cx="3925733" cy="3032355"/>
          </a:xfrm>
          <a:prstGeom prst="rect">
            <a:avLst/>
          </a:prstGeom>
        </p:spPr>
      </p:pic>
      <p:pic>
        <p:nvPicPr>
          <p:cNvPr id="9" name="Picture 8">
            <a:extLst>
              <a:ext uri="{FF2B5EF4-FFF2-40B4-BE49-F238E27FC236}">
                <a16:creationId xmlns:a16="http://schemas.microsoft.com/office/drawing/2014/main" id="{1887D0D4-FE29-4A73-8517-D1CD846965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6418" y="855297"/>
            <a:ext cx="3861282" cy="3031199"/>
          </a:xfrm>
          <a:prstGeom prst="rect">
            <a:avLst/>
          </a:prstGeom>
        </p:spPr>
      </p:pic>
    </p:spTree>
    <p:extLst>
      <p:ext uri="{BB962C8B-B14F-4D97-AF65-F5344CB8AC3E}">
        <p14:creationId xmlns:p14="http://schemas.microsoft.com/office/powerpoint/2010/main" val="1093040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EDA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4D99E81-AEB0-4446-971E-0238FC8A2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10" y="1510578"/>
            <a:ext cx="3925733" cy="2038946"/>
          </a:xfrm>
          <a:prstGeom prst="rect">
            <a:avLst/>
          </a:prstGeom>
        </p:spPr>
      </p:pic>
      <p:sp>
        <p:nvSpPr>
          <p:cNvPr id="2" name="TextBox 1">
            <a:extLst>
              <a:ext uri="{FF2B5EF4-FFF2-40B4-BE49-F238E27FC236}">
                <a16:creationId xmlns:a16="http://schemas.microsoft.com/office/drawing/2014/main" id="{E9B783D8-EB80-4EAB-B940-3AD6B2D4C7A9}"/>
              </a:ext>
            </a:extLst>
          </p:cNvPr>
          <p:cNvSpPr txBox="1"/>
          <p:nvPr/>
        </p:nvSpPr>
        <p:spPr>
          <a:xfrm>
            <a:off x="800309" y="988170"/>
            <a:ext cx="273991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err="1"/>
              <a:t>Wordcloud</a:t>
            </a:r>
            <a:r>
              <a:rPr lang="en-US" b="1" dirty="0"/>
              <a:t> of All The Data</a:t>
            </a:r>
            <a:endParaRPr lang="en-ID" b="1" dirty="0"/>
          </a:p>
        </p:txBody>
      </p:sp>
      <p:pic>
        <p:nvPicPr>
          <p:cNvPr id="12" name="Picture 11">
            <a:extLst>
              <a:ext uri="{FF2B5EF4-FFF2-40B4-BE49-F238E27FC236}">
                <a16:creationId xmlns:a16="http://schemas.microsoft.com/office/drawing/2014/main" id="{9F059943-F07E-46ED-B1BD-9D8CCBD0F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93" y="4769576"/>
            <a:ext cx="3925732" cy="2038946"/>
          </a:xfrm>
          <a:prstGeom prst="rect">
            <a:avLst/>
          </a:prstGeom>
        </p:spPr>
      </p:pic>
      <p:sp>
        <p:nvSpPr>
          <p:cNvPr id="13" name="TextBox 12">
            <a:extLst>
              <a:ext uri="{FF2B5EF4-FFF2-40B4-BE49-F238E27FC236}">
                <a16:creationId xmlns:a16="http://schemas.microsoft.com/office/drawing/2014/main" id="{C30EA2CB-103E-4564-A11E-CF30ED6624E6}"/>
              </a:ext>
            </a:extLst>
          </p:cNvPr>
          <p:cNvSpPr txBox="1"/>
          <p:nvPr/>
        </p:nvSpPr>
        <p:spPr>
          <a:xfrm>
            <a:off x="814693" y="4127620"/>
            <a:ext cx="252351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err="1"/>
              <a:t>Wordcloud</a:t>
            </a:r>
            <a:r>
              <a:rPr lang="en-US" b="1" dirty="0"/>
              <a:t> of Data With</a:t>
            </a:r>
          </a:p>
          <a:p>
            <a:pPr algn="ctr"/>
            <a:r>
              <a:rPr lang="en-US" b="1" dirty="0"/>
              <a:t>Negative Labels</a:t>
            </a:r>
            <a:endParaRPr lang="en-ID" b="1" dirty="0"/>
          </a:p>
        </p:txBody>
      </p:sp>
      <p:pic>
        <p:nvPicPr>
          <p:cNvPr id="15" name="Picture 14">
            <a:extLst>
              <a:ext uri="{FF2B5EF4-FFF2-40B4-BE49-F238E27FC236}">
                <a16:creationId xmlns:a16="http://schemas.microsoft.com/office/drawing/2014/main" id="{C9411031-3905-49B2-945C-7601B9F93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0043" y="4769577"/>
            <a:ext cx="3925732" cy="2038945"/>
          </a:xfrm>
          <a:prstGeom prst="rect">
            <a:avLst/>
          </a:prstGeom>
        </p:spPr>
      </p:pic>
      <p:sp>
        <p:nvSpPr>
          <p:cNvPr id="16" name="TextBox 15">
            <a:extLst>
              <a:ext uri="{FF2B5EF4-FFF2-40B4-BE49-F238E27FC236}">
                <a16:creationId xmlns:a16="http://schemas.microsoft.com/office/drawing/2014/main" id="{15D4E706-B06E-40B4-9A0D-580A770DCFE5}"/>
              </a:ext>
            </a:extLst>
          </p:cNvPr>
          <p:cNvSpPr txBox="1"/>
          <p:nvPr/>
        </p:nvSpPr>
        <p:spPr>
          <a:xfrm>
            <a:off x="4834343" y="4104558"/>
            <a:ext cx="252351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err="1"/>
              <a:t>Wordcloud</a:t>
            </a:r>
            <a:r>
              <a:rPr lang="en-US" b="1" dirty="0"/>
              <a:t> of Data With</a:t>
            </a:r>
          </a:p>
          <a:p>
            <a:pPr algn="ctr"/>
            <a:r>
              <a:rPr lang="en-US" b="1" dirty="0"/>
              <a:t>Positive Labels</a:t>
            </a:r>
            <a:endParaRPr lang="en-ID" b="1" dirty="0"/>
          </a:p>
        </p:txBody>
      </p:sp>
      <p:pic>
        <p:nvPicPr>
          <p:cNvPr id="17" name="Picture 16">
            <a:extLst>
              <a:ext uri="{FF2B5EF4-FFF2-40B4-BE49-F238E27FC236}">
                <a16:creationId xmlns:a16="http://schemas.microsoft.com/office/drawing/2014/main" id="{D38725F3-4B60-47E8-B10D-FB9471590B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9594" y="4769576"/>
            <a:ext cx="3925730" cy="2038945"/>
          </a:xfrm>
          <a:prstGeom prst="rect">
            <a:avLst/>
          </a:prstGeom>
        </p:spPr>
      </p:pic>
      <p:sp>
        <p:nvSpPr>
          <p:cNvPr id="18" name="TextBox 17">
            <a:extLst>
              <a:ext uri="{FF2B5EF4-FFF2-40B4-BE49-F238E27FC236}">
                <a16:creationId xmlns:a16="http://schemas.microsoft.com/office/drawing/2014/main" id="{69A742FD-5739-46C2-9BE6-9387AEDF7668}"/>
              </a:ext>
            </a:extLst>
          </p:cNvPr>
          <p:cNvSpPr txBox="1"/>
          <p:nvPr/>
        </p:nvSpPr>
        <p:spPr>
          <a:xfrm>
            <a:off x="8853796" y="4078950"/>
            <a:ext cx="252351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err="1"/>
              <a:t>Wordcloud</a:t>
            </a:r>
            <a:r>
              <a:rPr lang="en-US" b="1" dirty="0"/>
              <a:t> of Data With</a:t>
            </a:r>
          </a:p>
          <a:p>
            <a:pPr algn="ctr"/>
            <a:r>
              <a:rPr lang="en-US" b="1" dirty="0"/>
              <a:t>Neutral Labels</a:t>
            </a:r>
            <a:endParaRPr lang="en-ID" b="1" dirty="0"/>
          </a:p>
        </p:txBody>
      </p:sp>
      <p:sp>
        <p:nvSpPr>
          <p:cNvPr id="19" name="TextBox 18">
            <a:extLst>
              <a:ext uri="{FF2B5EF4-FFF2-40B4-BE49-F238E27FC236}">
                <a16:creationId xmlns:a16="http://schemas.microsoft.com/office/drawing/2014/main" id="{8C761041-BE85-43B0-8A6D-E9CEAD1F8EFE}"/>
              </a:ext>
            </a:extLst>
          </p:cNvPr>
          <p:cNvSpPr txBox="1"/>
          <p:nvPr/>
        </p:nvSpPr>
        <p:spPr>
          <a:xfrm>
            <a:off x="5240110" y="772099"/>
            <a:ext cx="1536082" cy="267765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a:t>Top 10 Words of All The Data :</a:t>
            </a:r>
          </a:p>
          <a:p>
            <a:r>
              <a:rPr lang="en-ID" sz="1400" dirty="0"/>
              <a:t>[('</a:t>
            </a:r>
            <a:r>
              <a:rPr lang="en-ID" sz="1400" dirty="0" err="1"/>
              <a:t>nya</a:t>
            </a:r>
            <a:r>
              <a:rPr lang="en-ID" sz="1400" dirty="0"/>
              <a:t>', 12128),</a:t>
            </a:r>
          </a:p>
          <a:p>
            <a:r>
              <a:rPr lang="en-ID" sz="1400" dirty="0"/>
              <a:t>('yang', 8332),</a:t>
            </a:r>
          </a:p>
          <a:p>
            <a:r>
              <a:rPr lang="en-ID" sz="1400" dirty="0"/>
              <a:t>('dan', 7130),</a:t>
            </a:r>
          </a:p>
          <a:p>
            <a:r>
              <a:rPr lang="en-ID" sz="1400" dirty="0"/>
              <a:t>('di', 6950),</a:t>
            </a:r>
          </a:p>
          <a:p>
            <a:r>
              <a:rPr lang="en-ID" sz="1400" dirty="0"/>
              <a:t>('</a:t>
            </a:r>
            <a:r>
              <a:rPr lang="en-ID" sz="1400" dirty="0" err="1"/>
              <a:t>tidak</a:t>
            </a:r>
            <a:r>
              <a:rPr lang="en-ID" sz="1400" dirty="0"/>
              <a:t>', 3908),</a:t>
            </a:r>
          </a:p>
          <a:p>
            <a:r>
              <a:rPr lang="en-ID" sz="1400" dirty="0"/>
              <a:t>('</a:t>
            </a:r>
            <a:r>
              <a:rPr lang="en-ID" sz="1400" dirty="0" err="1"/>
              <a:t>saya</a:t>
            </a:r>
            <a:r>
              <a:rPr lang="en-ID" sz="1400" dirty="0"/>
              <a:t>', 3891),</a:t>
            </a:r>
          </a:p>
          <a:p>
            <a:r>
              <a:rPr lang="en-ID" sz="1400" dirty="0"/>
              <a:t>('</a:t>
            </a:r>
            <a:r>
              <a:rPr lang="en-ID" sz="1400" dirty="0" err="1"/>
              <a:t>dengan</a:t>
            </a:r>
            <a:r>
              <a:rPr lang="en-ID" sz="1400" dirty="0"/>
              <a:t>', 3593),</a:t>
            </a:r>
          </a:p>
          <a:p>
            <a:r>
              <a:rPr lang="en-ID" sz="1400" dirty="0"/>
              <a:t>('</a:t>
            </a:r>
            <a:r>
              <a:rPr lang="en-ID" sz="1400" dirty="0" err="1"/>
              <a:t>enak</a:t>
            </a:r>
            <a:r>
              <a:rPr lang="en-ID" sz="1400" dirty="0"/>
              <a:t>', 3373),</a:t>
            </a:r>
          </a:p>
          <a:p>
            <a:r>
              <a:rPr lang="en-ID" sz="1400" dirty="0"/>
              <a:t>('</a:t>
            </a:r>
            <a:r>
              <a:rPr lang="en-ID" sz="1400" dirty="0" err="1"/>
              <a:t>makanan</a:t>
            </a:r>
            <a:r>
              <a:rPr lang="en-ID" sz="1400" dirty="0"/>
              <a:t>', 3213),</a:t>
            </a:r>
          </a:p>
          <a:p>
            <a:r>
              <a:rPr lang="en-ID" sz="1400" dirty="0"/>
              <a:t>('</a:t>
            </a:r>
            <a:r>
              <a:rPr lang="en-ID" sz="1400" dirty="0" err="1"/>
              <a:t>ini</a:t>
            </a:r>
            <a:r>
              <a:rPr lang="en-ID" sz="1400" dirty="0"/>
              <a:t>', 3192)]</a:t>
            </a:r>
          </a:p>
        </p:txBody>
      </p:sp>
      <p:sp>
        <p:nvSpPr>
          <p:cNvPr id="20" name="TextBox 19">
            <a:extLst>
              <a:ext uri="{FF2B5EF4-FFF2-40B4-BE49-F238E27FC236}">
                <a16:creationId xmlns:a16="http://schemas.microsoft.com/office/drawing/2014/main" id="{796EE824-B3A2-44D2-A690-D095AD00B93F}"/>
              </a:ext>
            </a:extLst>
          </p:cNvPr>
          <p:cNvSpPr txBox="1"/>
          <p:nvPr/>
        </p:nvSpPr>
        <p:spPr>
          <a:xfrm>
            <a:off x="7015654" y="751344"/>
            <a:ext cx="1536082" cy="28931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a:t>Top 10 Words of The Data With Positive Labels :</a:t>
            </a:r>
          </a:p>
          <a:p>
            <a:r>
              <a:rPr lang="en-ID" sz="1400" dirty="0"/>
              <a:t>[('</a:t>
            </a:r>
            <a:r>
              <a:rPr lang="en-ID" sz="1400" dirty="0" err="1"/>
              <a:t>nya</a:t>
            </a:r>
            <a:r>
              <a:rPr lang="en-ID" sz="1400" dirty="0"/>
              <a:t>', 9866), ('yang', 6615), ('dan', 5807),</a:t>
            </a:r>
          </a:p>
          <a:p>
            <a:r>
              <a:rPr lang="en-ID" sz="1400" dirty="0"/>
              <a:t>('di', 5582), ('</a:t>
            </a:r>
            <a:r>
              <a:rPr lang="en-ID" sz="1400" dirty="0" err="1"/>
              <a:t>enak</a:t>
            </a:r>
            <a:r>
              <a:rPr lang="en-ID" sz="1400" dirty="0"/>
              <a:t>', 3142), ('</a:t>
            </a:r>
            <a:r>
              <a:rPr lang="en-ID" sz="1400" dirty="0" err="1"/>
              <a:t>dengan</a:t>
            </a:r>
            <a:r>
              <a:rPr lang="en-ID" sz="1400" dirty="0"/>
              <a:t>', 2897), ('</a:t>
            </a:r>
            <a:r>
              <a:rPr lang="en-ID" sz="1400" dirty="0" err="1"/>
              <a:t>tempat</a:t>
            </a:r>
            <a:r>
              <a:rPr lang="en-ID" sz="1400" dirty="0"/>
              <a:t>', 2874), ('</a:t>
            </a:r>
            <a:r>
              <a:rPr lang="en-ID" sz="1400" dirty="0" err="1"/>
              <a:t>makanan</a:t>
            </a:r>
            <a:r>
              <a:rPr lang="en-ID" sz="1400" dirty="0"/>
              <a:t>', 2857), ('</a:t>
            </a:r>
            <a:r>
              <a:rPr lang="en-ID" sz="1400" dirty="0" err="1"/>
              <a:t>saya</a:t>
            </a:r>
            <a:r>
              <a:rPr lang="en-ID" sz="1400" dirty="0"/>
              <a:t>', 2805), ('</a:t>
            </a:r>
            <a:r>
              <a:rPr lang="en-ID" sz="1400" dirty="0" err="1"/>
              <a:t>untuk</a:t>
            </a:r>
            <a:r>
              <a:rPr lang="en-ID" sz="1400" dirty="0"/>
              <a:t>', 2454)]</a:t>
            </a:r>
          </a:p>
        </p:txBody>
      </p:sp>
      <p:sp>
        <p:nvSpPr>
          <p:cNvPr id="21" name="TextBox 20">
            <a:extLst>
              <a:ext uri="{FF2B5EF4-FFF2-40B4-BE49-F238E27FC236}">
                <a16:creationId xmlns:a16="http://schemas.microsoft.com/office/drawing/2014/main" id="{B13D215E-7028-475E-893D-D3D12A1517E3}"/>
              </a:ext>
            </a:extLst>
          </p:cNvPr>
          <p:cNvSpPr txBox="1"/>
          <p:nvPr/>
        </p:nvSpPr>
        <p:spPr>
          <a:xfrm>
            <a:off x="8791198" y="750305"/>
            <a:ext cx="1536082" cy="28931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a:t>Top 10 Words of The Data With Negative Labels :</a:t>
            </a:r>
          </a:p>
          <a:p>
            <a:r>
              <a:rPr lang="en-ID" sz="1400" dirty="0"/>
              <a:t>[('</a:t>
            </a:r>
            <a:r>
              <a:rPr lang="en-ID" sz="1400" dirty="0" err="1"/>
              <a:t>nya</a:t>
            </a:r>
            <a:r>
              <a:rPr lang="en-ID" sz="1400" dirty="0"/>
              <a:t>', 2078), ('</a:t>
            </a:r>
            <a:r>
              <a:rPr lang="en-ID" sz="1400" dirty="0" err="1"/>
              <a:t>tidak</a:t>
            </a:r>
            <a:r>
              <a:rPr lang="en-ID" sz="1400" dirty="0"/>
              <a:t>', 1732), ('yang', 1531), ('dan', 1129),</a:t>
            </a:r>
          </a:p>
          <a:p>
            <a:r>
              <a:rPr lang="en-ID" sz="1400" dirty="0"/>
              <a:t>('di', 1063),</a:t>
            </a:r>
          </a:p>
          <a:p>
            <a:r>
              <a:rPr lang="en-ID" sz="1400" dirty="0"/>
              <a:t>('</a:t>
            </a:r>
            <a:r>
              <a:rPr lang="en-ID" sz="1400" dirty="0" err="1"/>
              <a:t>saya</a:t>
            </a:r>
            <a:r>
              <a:rPr lang="en-ID" sz="1400" dirty="0"/>
              <a:t>', 967),</a:t>
            </a:r>
          </a:p>
          <a:p>
            <a:r>
              <a:rPr lang="en-ID" sz="1400" dirty="0"/>
              <a:t>('</a:t>
            </a:r>
            <a:r>
              <a:rPr lang="en-ID" sz="1400" dirty="0" err="1"/>
              <a:t>ini</a:t>
            </a:r>
            <a:r>
              <a:rPr lang="en-ID" sz="1400" dirty="0"/>
              <a:t>', 694),</a:t>
            </a:r>
          </a:p>
          <a:p>
            <a:r>
              <a:rPr lang="en-ID" sz="1400" dirty="0"/>
              <a:t>('</a:t>
            </a:r>
            <a:r>
              <a:rPr lang="en-ID" sz="1400" dirty="0" err="1"/>
              <a:t>saja</a:t>
            </a:r>
            <a:r>
              <a:rPr lang="en-ID" sz="1400" dirty="0"/>
              <a:t>', 593), ('</a:t>
            </a:r>
            <a:r>
              <a:rPr lang="en-ID" sz="1400" dirty="0" err="1"/>
              <a:t>dengan</a:t>
            </a:r>
            <a:r>
              <a:rPr lang="en-ID" sz="1400" dirty="0"/>
              <a:t>', 575), ('</a:t>
            </a:r>
            <a:r>
              <a:rPr lang="en-ID" sz="1400" dirty="0" err="1"/>
              <a:t>itu</a:t>
            </a:r>
            <a:r>
              <a:rPr lang="en-ID" sz="1400" dirty="0"/>
              <a:t>', 550)]</a:t>
            </a:r>
          </a:p>
        </p:txBody>
      </p:sp>
      <p:sp>
        <p:nvSpPr>
          <p:cNvPr id="23" name="TextBox 22">
            <a:extLst>
              <a:ext uri="{FF2B5EF4-FFF2-40B4-BE49-F238E27FC236}">
                <a16:creationId xmlns:a16="http://schemas.microsoft.com/office/drawing/2014/main" id="{35A7F124-20CD-4FA0-9852-0DDFB4546DBB}"/>
              </a:ext>
            </a:extLst>
          </p:cNvPr>
          <p:cNvSpPr txBox="1"/>
          <p:nvPr/>
        </p:nvSpPr>
        <p:spPr>
          <a:xfrm>
            <a:off x="10566742" y="740419"/>
            <a:ext cx="1536082" cy="28931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a:t>Top 10 Words of The Data With Neutral Labels :</a:t>
            </a:r>
          </a:p>
          <a:p>
            <a:r>
              <a:rPr lang="en-ID" sz="1400" dirty="0"/>
              <a:t>[('di', 305),</a:t>
            </a:r>
          </a:p>
          <a:p>
            <a:r>
              <a:rPr lang="en-ID" sz="1400" dirty="0"/>
              <a:t>('dan', 194), ('yang', 186), ('</a:t>
            </a:r>
            <a:r>
              <a:rPr lang="en-ID" sz="1400" dirty="0" err="1"/>
              <a:t>nya</a:t>
            </a:r>
            <a:r>
              <a:rPr lang="en-ID" sz="1400" dirty="0"/>
              <a:t>', 184), ('</a:t>
            </a:r>
            <a:r>
              <a:rPr lang="en-ID" sz="1400" dirty="0" err="1"/>
              <a:t>untuk</a:t>
            </a:r>
            <a:r>
              <a:rPr lang="en-ID" sz="1400" dirty="0"/>
              <a:t>', 135), ('</a:t>
            </a:r>
            <a:r>
              <a:rPr lang="en-ID" sz="1400" dirty="0" err="1"/>
              <a:t>dengan</a:t>
            </a:r>
            <a:r>
              <a:rPr lang="en-ID" sz="1400" dirty="0"/>
              <a:t>', 121), ('</a:t>
            </a:r>
            <a:r>
              <a:rPr lang="en-ID" sz="1400" dirty="0" err="1"/>
              <a:t>saya</a:t>
            </a:r>
            <a:r>
              <a:rPr lang="en-ID" sz="1400" dirty="0"/>
              <a:t>', 119), ('</a:t>
            </a:r>
            <a:r>
              <a:rPr lang="en-ID" sz="1400" dirty="0" err="1"/>
              <a:t>demokrat</a:t>
            </a:r>
            <a:r>
              <a:rPr lang="en-ID" sz="1400" dirty="0"/>
              <a:t>', 90), ('</a:t>
            </a:r>
            <a:r>
              <a:rPr lang="en-ID" sz="1400" dirty="0" err="1"/>
              <a:t>ke</a:t>
            </a:r>
            <a:r>
              <a:rPr lang="en-ID" sz="1400" dirty="0"/>
              <a:t>', 81),</a:t>
            </a:r>
          </a:p>
          <a:p>
            <a:r>
              <a:rPr lang="en-ID" sz="1400" dirty="0"/>
              <a:t>('</a:t>
            </a:r>
            <a:r>
              <a:rPr lang="en-ID" sz="1400" dirty="0" err="1"/>
              <a:t>tidak</a:t>
            </a:r>
            <a:r>
              <a:rPr lang="en-ID" sz="1400" dirty="0"/>
              <a:t>', 79)]</a:t>
            </a:r>
          </a:p>
        </p:txBody>
      </p:sp>
      <p:cxnSp>
        <p:nvCxnSpPr>
          <p:cNvPr id="24" name="Straight Connector 23">
            <a:extLst>
              <a:ext uri="{FF2B5EF4-FFF2-40B4-BE49-F238E27FC236}">
                <a16:creationId xmlns:a16="http://schemas.microsoft.com/office/drawing/2014/main" id="{68AF5BE7-9515-4407-BF95-7DCB2B0D080C}"/>
              </a:ext>
            </a:extLst>
          </p:cNvPr>
          <p:cNvCxnSpPr/>
          <p:nvPr/>
        </p:nvCxnSpPr>
        <p:spPr>
          <a:xfrm>
            <a:off x="4379495" y="740419"/>
            <a:ext cx="0" cy="31289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8DDA22-1EE9-4B94-981B-0B2155FE4CFD}"/>
              </a:ext>
            </a:extLst>
          </p:cNvPr>
          <p:cNvCxnSpPr/>
          <p:nvPr/>
        </p:nvCxnSpPr>
        <p:spPr>
          <a:xfrm>
            <a:off x="4369869" y="3878981"/>
            <a:ext cx="767133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BE7453-48EF-413D-9001-196B7B7CCE90}"/>
              </a:ext>
            </a:extLst>
          </p:cNvPr>
          <p:cNvSpPr txBox="1"/>
          <p:nvPr/>
        </p:nvSpPr>
        <p:spPr>
          <a:xfrm>
            <a:off x="4352692" y="705181"/>
            <a:ext cx="878767" cy="830997"/>
          </a:xfrm>
          <a:prstGeom prst="rect">
            <a:avLst/>
          </a:prstGeom>
          <a:noFill/>
        </p:spPr>
        <p:txBody>
          <a:bodyPr wrap="none" rtlCol="0">
            <a:spAutoFit/>
          </a:bodyPr>
          <a:lstStyle/>
          <a:p>
            <a:r>
              <a:rPr lang="en-US" sz="1600" b="1" dirty="0">
                <a:solidFill>
                  <a:srgbClr val="FF0000"/>
                </a:solidFill>
              </a:rPr>
              <a:t>BAG</a:t>
            </a:r>
          </a:p>
          <a:p>
            <a:r>
              <a:rPr lang="en-US" sz="1600" b="1" dirty="0">
                <a:solidFill>
                  <a:srgbClr val="FF0000"/>
                </a:solidFill>
              </a:rPr>
              <a:t>OF</a:t>
            </a:r>
          </a:p>
          <a:p>
            <a:r>
              <a:rPr lang="en-US" sz="1600" b="1" dirty="0">
                <a:solidFill>
                  <a:srgbClr val="FF0000"/>
                </a:solidFill>
              </a:rPr>
              <a:t>WORDS</a:t>
            </a:r>
            <a:endParaRPr lang="en-ID" sz="1600" b="1" dirty="0">
              <a:solidFill>
                <a:srgbClr val="FF0000"/>
              </a:solidFill>
            </a:endParaRPr>
          </a:p>
        </p:txBody>
      </p:sp>
      <p:cxnSp>
        <p:nvCxnSpPr>
          <p:cNvPr id="29" name="Connector: Elbow 28">
            <a:extLst>
              <a:ext uri="{FF2B5EF4-FFF2-40B4-BE49-F238E27FC236}">
                <a16:creationId xmlns:a16="http://schemas.microsoft.com/office/drawing/2014/main" id="{1C080928-CB12-43BE-A577-DE1E9292A7C3}"/>
              </a:ext>
            </a:extLst>
          </p:cNvPr>
          <p:cNvCxnSpPr>
            <a:cxnSpLocks/>
          </p:cNvCxnSpPr>
          <p:nvPr/>
        </p:nvCxnSpPr>
        <p:spPr>
          <a:xfrm rot="16200000" flipH="1">
            <a:off x="4526588" y="1599535"/>
            <a:ext cx="574749" cy="44803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4794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8A2E-D377-4EC7-BF7F-18364246CE45}"/>
              </a:ext>
            </a:extLst>
          </p:cNvPr>
          <p:cNvSpPr>
            <a:spLocks noGrp="1"/>
          </p:cNvSpPr>
          <p:nvPr>
            <p:ph type="title"/>
          </p:nvPr>
        </p:nvSpPr>
        <p:spPr>
          <a:xfrm>
            <a:off x="838200" y="528756"/>
            <a:ext cx="10515600" cy="1325563"/>
          </a:xfrm>
        </p:spPr>
        <p:txBody>
          <a:bodyPr/>
          <a:lstStyle/>
          <a:p>
            <a:r>
              <a:rPr lang="en-US" dirty="0"/>
              <a:t>BIVARIATE ANALYSIS</a:t>
            </a:r>
            <a:endParaRPr lang="en-ID" dirty="0"/>
          </a:p>
        </p:txBody>
      </p:sp>
      <p:pic>
        <p:nvPicPr>
          <p:cNvPr id="6" name="Content Placeholder 5">
            <a:extLst>
              <a:ext uri="{FF2B5EF4-FFF2-40B4-BE49-F238E27FC236}">
                <a16:creationId xmlns:a16="http://schemas.microsoft.com/office/drawing/2014/main" id="{992B4AD3-CD3B-419B-A25A-B875C10E3ED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58007" y="2027710"/>
            <a:ext cx="5141986" cy="3947168"/>
          </a:xfrm>
        </p:spPr>
      </p:pic>
      <p:pic>
        <p:nvPicPr>
          <p:cNvPr id="8" name="Content Placeholder 7">
            <a:extLst>
              <a:ext uri="{FF2B5EF4-FFF2-40B4-BE49-F238E27FC236}">
                <a16:creationId xmlns:a16="http://schemas.microsoft.com/office/drawing/2014/main" id="{3C0A2629-921D-4D59-9EA2-AC0FB6FB9A2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71483" y="1850925"/>
            <a:ext cx="4383033" cy="4300737"/>
          </a:xfrm>
        </p:spPr>
      </p:pic>
      <p:cxnSp>
        <p:nvCxnSpPr>
          <p:cNvPr id="9" name="Straight Connector 8">
            <a:extLst>
              <a:ext uri="{FF2B5EF4-FFF2-40B4-BE49-F238E27FC236}">
                <a16:creationId xmlns:a16="http://schemas.microsoft.com/office/drawing/2014/main" id="{EFB8CF51-B40D-4BD1-B6E1-77C0EEB269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151075D-21B2-44B9-A1BC-FB782A21F3E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EDA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1" name="Straight Connector 10">
            <a:extLst>
              <a:ext uri="{FF2B5EF4-FFF2-40B4-BE49-F238E27FC236}">
                <a16:creationId xmlns:a16="http://schemas.microsoft.com/office/drawing/2014/main" id="{BD118F9B-E535-4988-A3C2-FCA09D3A506C}"/>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799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Title 1">
            <a:extLst>
              <a:ext uri="{FF2B5EF4-FFF2-40B4-BE49-F238E27FC236}">
                <a16:creationId xmlns:a16="http://schemas.microsoft.com/office/drawing/2014/main" id="{B6C008A3-1587-4C3A-8AF0-5C31804D08FD}"/>
              </a:ext>
            </a:extLst>
          </p:cNvPr>
          <p:cNvSpPr txBox="1">
            <a:spLocks/>
          </p:cNvSpPr>
          <p:nvPr/>
        </p:nvSpPr>
        <p:spPr>
          <a:xfrm>
            <a:off x="1555488" y="2013979"/>
            <a:ext cx="9144000" cy="1661993"/>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PREPROCESSING DATA BEFORE MODELING</a:t>
            </a:r>
            <a:endParaRPr lang="en-US" dirty="0">
              <a:solidFill>
                <a:schemeClr val="accent4"/>
              </a:solidFill>
            </a:endParaRPr>
          </a:p>
        </p:txBody>
      </p:sp>
      <p:sp>
        <p:nvSpPr>
          <p:cNvPr id="10" name="Title 1">
            <a:extLst>
              <a:ext uri="{FF2B5EF4-FFF2-40B4-BE49-F238E27FC236}">
                <a16:creationId xmlns:a16="http://schemas.microsoft.com/office/drawing/2014/main" id="{84E0F431-0554-484A-84A2-BA2C15672B25}"/>
              </a:ext>
            </a:extLst>
          </p:cNvPr>
          <p:cNvSpPr>
            <a:spLocks noGrp="1"/>
          </p:cNvSpPr>
          <p:nvPr>
            <p:ph type="ctrTitle"/>
          </p:nvPr>
        </p:nvSpPr>
        <p:spPr>
          <a:xfrm>
            <a:off x="-645438" y="3286439"/>
            <a:ext cx="6447464" cy="3379387"/>
          </a:xfrm>
        </p:spPr>
        <p:txBody>
          <a:bodyPr wrap="square" lIns="0" tIns="0" rIns="0" bIns="0" anchor="t">
            <a:spAutoFit/>
          </a:bodyPr>
          <a:lstStyle/>
          <a:p>
            <a:pPr marL="857250" indent="-857250" algn="l">
              <a:buFont typeface="Arial" panose="020B0604020202020204" pitchFamily="34" charset="0"/>
              <a:buChar char="•"/>
            </a:pPr>
            <a:br>
              <a:rPr lang="en-US" dirty="0">
                <a:solidFill>
                  <a:schemeClr val="bg1"/>
                </a:solidFill>
              </a:rPr>
            </a:br>
            <a:r>
              <a:rPr lang="en-US" sz="4400" dirty="0">
                <a:solidFill>
                  <a:schemeClr val="bg1"/>
                </a:solidFill>
              </a:rPr>
              <a:t>WHAT WE DO?</a:t>
            </a:r>
            <a:br>
              <a:rPr lang="en-US" sz="2000" dirty="0">
                <a:solidFill>
                  <a:schemeClr val="accent4"/>
                </a:solidFill>
              </a:rPr>
            </a:br>
            <a:r>
              <a:rPr lang="en-US" sz="2000" dirty="0">
                <a:solidFill>
                  <a:schemeClr val="accent4"/>
                </a:solidFill>
              </a:rPr>
              <a:t>* CLEANSING DATA</a:t>
            </a:r>
            <a:br>
              <a:rPr lang="en-US" sz="2000" dirty="0">
                <a:solidFill>
                  <a:schemeClr val="accent4"/>
                </a:solidFill>
              </a:rPr>
            </a:br>
            <a:r>
              <a:rPr lang="en-US" sz="2000" dirty="0">
                <a:solidFill>
                  <a:schemeClr val="accent4"/>
                </a:solidFill>
              </a:rPr>
              <a:t>* CHECK DUPLICATES DATA</a:t>
            </a:r>
            <a:br>
              <a:rPr lang="en-US" sz="2000" dirty="0">
                <a:solidFill>
                  <a:schemeClr val="accent4"/>
                </a:solidFill>
              </a:rPr>
            </a:br>
            <a:r>
              <a:rPr lang="en-US" sz="2000" dirty="0">
                <a:solidFill>
                  <a:schemeClr val="accent4"/>
                </a:solidFill>
              </a:rPr>
              <a:t>* CHECK OUTLIER OF WORDS IN THE DATA</a:t>
            </a:r>
            <a:br>
              <a:rPr lang="en-US" sz="2000" dirty="0">
                <a:solidFill>
                  <a:schemeClr val="accent4"/>
                </a:solidFill>
              </a:rPr>
            </a:br>
            <a:r>
              <a:rPr lang="en-US" sz="2000" dirty="0">
                <a:solidFill>
                  <a:schemeClr val="accent4"/>
                </a:solidFill>
              </a:rPr>
              <a:t>* SPLITTING DATA TRAIN</a:t>
            </a:r>
            <a:br>
              <a:rPr lang="en-US" sz="2000" dirty="0">
                <a:solidFill>
                  <a:schemeClr val="accent4"/>
                </a:solidFill>
              </a:rPr>
            </a:br>
            <a:r>
              <a:rPr lang="en-US" sz="2000" dirty="0">
                <a:solidFill>
                  <a:schemeClr val="accent4"/>
                </a:solidFill>
              </a:rPr>
              <a:t>* TOKENIZING DATA (CONVERT TEXT DATA TO NUMERICAL)</a:t>
            </a:r>
            <a:br>
              <a:rPr lang="en-US" sz="2000" dirty="0">
                <a:solidFill>
                  <a:schemeClr val="accent4"/>
                </a:solidFill>
              </a:rPr>
            </a:br>
            <a:r>
              <a:rPr lang="en-US" sz="2000" dirty="0">
                <a:solidFill>
                  <a:schemeClr val="accent4"/>
                </a:solidFill>
              </a:rPr>
              <a:t>* BALANCING DATA BASED ON LABELS/CLASS</a:t>
            </a:r>
            <a:endParaRPr lang="en-US" dirty="0">
              <a:solidFill>
                <a:schemeClr val="accent4"/>
              </a:solidFill>
            </a:endParaRPr>
          </a:p>
        </p:txBody>
      </p:sp>
    </p:spTree>
    <p:extLst>
      <p:ext uri="{BB962C8B-B14F-4D97-AF65-F5344CB8AC3E}">
        <p14:creationId xmlns:p14="http://schemas.microsoft.com/office/powerpoint/2010/main" val="1687782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541243"/>
            <a:ext cx="10515600" cy="1325563"/>
          </a:xfrm>
        </p:spPr>
        <p:txBody>
          <a:bodyPr/>
          <a:lstStyle/>
          <a:p>
            <a:r>
              <a:rPr lang="en-US" dirty="0"/>
              <a:t>CLEANSING</a:t>
            </a:r>
            <a:br>
              <a:rPr lang="en-US" dirty="0"/>
            </a:br>
            <a:r>
              <a:rPr lang="en-US" dirty="0"/>
              <a:t>DATA</a:t>
            </a:r>
            <a:endParaRPr lang="en-ID" dirty="0"/>
          </a:p>
        </p:txBody>
      </p:sp>
      <p:pic>
        <p:nvPicPr>
          <p:cNvPr id="4" name="Picture 3">
            <a:extLst>
              <a:ext uri="{FF2B5EF4-FFF2-40B4-BE49-F238E27FC236}">
                <a16:creationId xmlns:a16="http://schemas.microsoft.com/office/drawing/2014/main" id="{C9511F50-8CD2-4B18-8BEE-2572AA40F632}"/>
              </a:ext>
            </a:extLst>
          </p:cNvPr>
          <p:cNvPicPr>
            <a:picLocks noChangeAspect="1"/>
          </p:cNvPicPr>
          <p:nvPr/>
        </p:nvPicPr>
        <p:blipFill>
          <a:blip r:embed="rId2"/>
          <a:stretch>
            <a:fillRect/>
          </a:stretch>
        </p:blipFill>
        <p:spPr>
          <a:xfrm>
            <a:off x="2326393" y="1682663"/>
            <a:ext cx="4441509" cy="3189509"/>
          </a:xfrm>
          <a:prstGeom prst="rect">
            <a:avLst/>
          </a:prstGeom>
        </p:spPr>
      </p:pic>
      <p:pic>
        <p:nvPicPr>
          <p:cNvPr id="5" name="Picture 4">
            <a:extLst>
              <a:ext uri="{FF2B5EF4-FFF2-40B4-BE49-F238E27FC236}">
                <a16:creationId xmlns:a16="http://schemas.microsoft.com/office/drawing/2014/main" id="{90DCFD27-FC93-4E6A-93C0-236FFB576BA1}"/>
              </a:ext>
            </a:extLst>
          </p:cNvPr>
          <p:cNvPicPr>
            <a:picLocks noChangeAspect="1"/>
          </p:cNvPicPr>
          <p:nvPr/>
        </p:nvPicPr>
        <p:blipFill>
          <a:blip r:embed="rId3"/>
          <a:stretch>
            <a:fillRect/>
          </a:stretch>
        </p:blipFill>
        <p:spPr>
          <a:xfrm>
            <a:off x="7793080" y="1665819"/>
            <a:ext cx="2355807" cy="4070079"/>
          </a:xfrm>
          <a:prstGeom prst="rect">
            <a:avLst/>
          </a:prstGeom>
        </p:spPr>
      </p:pic>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a:t>
            </a:r>
          </a:p>
          <a:p>
            <a:pPr algn="ctr"/>
            <a:r>
              <a:rPr lang="en-US" sz="2800" b="1" dirty="0">
                <a:solidFill>
                  <a:schemeClr val="tx1">
                    <a:lumMod val="75000"/>
                    <a:lumOff val="25000"/>
                  </a:schemeClr>
                </a:solidFill>
              </a:rPr>
              <a:t>DATA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125128" y="455521"/>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282F216-B35A-442B-8BE0-7EB7DBE8892E}"/>
              </a:ext>
            </a:extLst>
          </p:cNvPr>
          <p:cNvPicPr>
            <a:picLocks noChangeAspect="1"/>
          </p:cNvPicPr>
          <p:nvPr/>
        </p:nvPicPr>
        <p:blipFill>
          <a:blip r:embed="rId4"/>
          <a:stretch>
            <a:fillRect/>
          </a:stretch>
        </p:blipFill>
        <p:spPr>
          <a:xfrm>
            <a:off x="2326393" y="4991195"/>
            <a:ext cx="5313617" cy="1796581"/>
          </a:xfrm>
          <a:prstGeom prst="rect">
            <a:avLst/>
          </a:prstGeom>
        </p:spPr>
      </p:pic>
    </p:spTree>
    <p:extLst>
      <p:ext uri="{BB962C8B-B14F-4D97-AF65-F5344CB8AC3E}">
        <p14:creationId xmlns:p14="http://schemas.microsoft.com/office/powerpoint/2010/main" val="179673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541243"/>
            <a:ext cx="10515600" cy="1325563"/>
          </a:xfrm>
        </p:spPr>
        <p:txBody>
          <a:bodyPr/>
          <a:lstStyle/>
          <a:p>
            <a:r>
              <a:rPr lang="en-US" dirty="0"/>
              <a:t>LIST OF OUTLIER</a:t>
            </a:r>
            <a:br>
              <a:rPr lang="en-US" dirty="0"/>
            </a:br>
            <a:r>
              <a:rPr lang="en-US" dirty="0"/>
              <a:t>WORDS</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a:t>
            </a:r>
          </a:p>
          <a:p>
            <a:pPr algn="ctr"/>
            <a:r>
              <a:rPr lang="en-US" sz="2800" b="1" dirty="0">
                <a:solidFill>
                  <a:schemeClr val="tx1">
                    <a:lumMod val="75000"/>
                    <a:lumOff val="25000"/>
                  </a:schemeClr>
                </a:solidFill>
              </a:rPr>
              <a:t>DATA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125128" y="455521"/>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93BC493-B7D4-43E7-A0B2-1336435D68CA}"/>
              </a:ext>
            </a:extLst>
          </p:cNvPr>
          <p:cNvPicPr>
            <a:picLocks noChangeAspect="1"/>
          </p:cNvPicPr>
          <p:nvPr/>
        </p:nvPicPr>
        <p:blipFill>
          <a:blip r:embed="rId2"/>
          <a:stretch>
            <a:fillRect/>
          </a:stretch>
        </p:blipFill>
        <p:spPr>
          <a:xfrm>
            <a:off x="145431" y="2012685"/>
            <a:ext cx="7188569" cy="2635385"/>
          </a:xfrm>
          <a:prstGeom prst="rect">
            <a:avLst/>
          </a:prstGeom>
        </p:spPr>
      </p:pic>
      <p:sp>
        <p:nvSpPr>
          <p:cNvPr id="10" name="TextBox 9">
            <a:extLst>
              <a:ext uri="{FF2B5EF4-FFF2-40B4-BE49-F238E27FC236}">
                <a16:creationId xmlns:a16="http://schemas.microsoft.com/office/drawing/2014/main" id="{AE086024-4856-46FB-A904-D927A80EFA2F}"/>
              </a:ext>
            </a:extLst>
          </p:cNvPr>
          <p:cNvSpPr txBox="1"/>
          <p:nvPr/>
        </p:nvSpPr>
        <p:spPr>
          <a:xfrm>
            <a:off x="329263" y="4991195"/>
            <a:ext cx="11533473"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ID" dirty="0"/>
              <a:t>['</a:t>
            </a:r>
            <a:r>
              <a:rPr lang="en-ID" dirty="0" err="1"/>
              <a:t>tempat</a:t>
            </a:r>
            <a:r>
              <a:rPr lang="en-ID" dirty="0"/>
              <a:t>', 'yang', '</a:t>
            </a:r>
            <a:r>
              <a:rPr lang="en-ID" dirty="0" err="1"/>
              <a:t>nyaman</a:t>
            </a:r>
            <a:r>
              <a:rPr lang="en-ID" dirty="0"/>
              <a:t>', '</a:t>
            </a:r>
            <a:r>
              <a:rPr lang="en-ID" dirty="0" err="1"/>
              <a:t>untuk</a:t>
            </a:r>
            <a:r>
              <a:rPr lang="en-ID" dirty="0"/>
              <a:t>', '</a:t>
            </a:r>
            <a:r>
              <a:rPr lang="en-ID" dirty="0" err="1"/>
              <a:t>dengan</a:t>
            </a:r>
            <a:r>
              <a:rPr lang="en-ID" dirty="0"/>
              <a:t>', '</a:t>
            </a:r>
            <a:r>
              <a:rPr lang="en-ID" dirty="0" err="1"/>
              <a:t>ada</a:t>
            </a:r>
            <a:r>
              <a:rPr lang="en-ID" dirty="0"/>
              <a:t>', '</a:t>
            </a:r>
            <a:r>
              <a:rPr lang="en-ID" dirty="0" err="1"/>
              <a:t>kalau</a:t>
            </a:r>
            <a:r>
              <a:rPr lang="en-ID" dirty="0"/>
              <a:t>', '</a:t>
            </a:r>
            <a:r>
              <a:rPr lang="en-ID" dirty="0" err="1"/>
              <a:t>malam</a:t>
            </a:r>
            <a:r>
              <a:rPr lang="en-ID" dirty="0"/>
              <a:t>', '</a:t>
            </a:r>
            <a:r>
              <a:rPr lang="en-ID" dirty="0" err="1"/>
              <a:t>cukup</a:t>
            </a:r>
            <a:r>
              <a:rPr lang="en-ID" dirty="0"/>
              <a:t>', '</a:t>
            </a:r>
            <a:r>
              <a:rPr lang="en-ID" dirty="0" err="1"/>
              <a:t>enak</a:t>
            </a:r>
            <a:r>
              <a:rPr lang="en-ID" dirty="0"/>
              <a:t>', 'di', '</a:t>
            </a:r>
            <a:r>
              <a:rPr lang="en-ID" dirty="0" err="1"/>
              <a:t>jalan</a:t>
            </a:r>
            <a:r>
              <a:rPr lang="en-ID" dirty="0"/>
              <a:t>', '</a:t>
            </a:r>
            <a:r>
              <a:rPr lang="en-ID" dirty="0" err="1"/>
              <a:t>harga</a:t>
            </a:r>
            <a:r>
              <a:rPr lang="en-ID" dirty="0"/>
              <a:t>', '</a:t>
            </a:r>
            <a:r>
              <a:rPr lang="en-ID" dirty="0" err="1"/>
              <a:t>banyak</a:t>
            </a:r>
            <a:r>
              <a:rPr lang="en-ID" dirty="0"/>
              <a:t>', '</a:t>
            </a:r>
            <a:r>
              <a:rPr lang="en-ID" dirty="0" err="1"/>
              <a:t>ke</a:t>
            </a:r>
            <a:r>
              <a:rPr lang="en-ID" dirty="0"/>
              <a:t>', '</a:t>
            </a:r>
            <a:r>
              <a:rPr lang="en-ID" dirty="0" err="1"/>
              <a:t>rasanya</a:t>
            </a:r>
            <a:r>
              <a:rPr lang="en-ID" dirty="0"/>
              <a:t>', '</a:t>
            </a:r>
            <a:r>
              <a:rPr lang="en-ID" dirty="0" err="1"/>
              <a:t>itu</a:t>
            </a:r>
            <a:r>
              <a:rPr lang="en-ID" dirty="0"/>
              <a:t>', '</a:t>
            </a:r>
            <a:r>
              <a:rPr lang="en-ID" dirty="0" err="1"/>
              <a:t>seperti</a:t>
            </a:r>
            <a:r>
              <a:rPr lang="en-ID" dirty="0"/>
              <a:t>', '</a:t>
            </a:r>
            <a:r>
              <a:rPr lang="en-ID" dirty="0" err="1"/>
              <a:t>buat</a:t>
            </a:r>
            <a:r>
              <a:rPr lang="en-ID" dirty="0"/>
              <a:t>', '</a:t>
            </a:r>
            <a:r>
              <a:rPr lang="en-ID" dirty="0" err="1"/>
              <a:t>bandung</a:t>
            </a:r>
            <a:r>
              <a:rPr lang="en-ID" dirty="0"/>
              <a:t>', '</a:t>
            </a:r>
            <a:r>
              <a:rPr lang="en-ID" dirty="0" err="1"/>
              <a:t>tidak</a:t>
            </a:r>
            <a:r>
              <a:rPr lang="en-ID" dirty="0"/>
              <a:t>', '</a:t>
            </a:r>
            <a:r>
              <a:rPr lang="en-ID" dirty="0" err="1"/>
              <a:t>nya</a:t>
            </a:r>
            <a:r>
              <a:rPr lang="en-ID" dirty="0"/>
              <a:t>', 'dan', '</a:t>
            </a:r>
            <a:r>
              <a:rPr lang="en-ID" dirty="0" err="1"/>
              <a:t>makan</a:t>
            </a:r>
            <a:r>
              <a:rPr lang="en-ID" dirty="0"/>
              <a:t>', '</a:t>
            </a:r>
            <a:r>
              <a:rPr lang="en-ID" dirty="0" err="1"/>
              <a:t>restoran</a:t>
            </a:r>
            <a:r>
              <a:rPr lang="en-ID" dirty="0"/>
              <a:t>', '</a:t>
            </a:r>
            <a:r>
              <a:rPr lang="en-ID" dirty="0" err="1"/>
              <a:t>ini</a:t>
            </a:r>
            <a:r>
              <a:rPr lang="en-ID" dirty="0"/>
              <a:t>', 'menu', '</a:t>
            </a:r>
            <a:r>
              <a:rPr lang="en-ID" dirty="0" err="1"/>
              <a:t>sangat</a:t>
            </a:r>
            <a:r>
              <a:rPr lang="en-ID" dirty="0"/>
              <a:t>', '</a:t>
            </a:r>
            <a:r>
              <a:rPr lang="en-ID" dirty="0" err="1"/>
              <a:t>makanan</a:t>
            </a:r>
            <a:r>
              <a:rPr lang="en-ID" dirty="0"/>
              <a:t>', 'rasa', '</a:t>
            </a:r>
            <a:r>
              <a:rPr lang="en-ID" dirty="0" err="1"/>
              <a:t>saya</a:t>
            </a:r>
            <a:r>
              <a:rPr lang="en-ID" dirty="0"/>
              <a:t>', '</a:t>
            </a:r>
            <a:r>
              <a:rPr lang="en-ID" dirty="0" err="1"/>
              <a:t>tapi</a:t>
            </a:r>
            <a:r>
              <a:rPr lang="en-ID" dirty="0"/>
              <a:t>', '</a:t>
            </a:r>
            <a:r>
              <a:rPr lang="en-ID" dirty="0" err="1"/>
              <a:t>banget</a:t>
            </a:r>
            <a:r>
              <a:rPr lang="en-ID" dirty="0"/>
              <a:t>', 'nasi', '</a:t>
            </a:r>
            <a:r>
              <a:rPr lang="en-ID" dirty="0" err="1"/>
              <a:t>ayam</a:t>
            </a:r>
            <a:r>
              <a:rPr lang="en-ID" dirty="0"/>
              <a:t>', 'goreng', 'juga', '</a:t>
            </a:r>
            <a:r>
              <a:rPr lang="en-ID" dirty="0" err="1"/>
              <a:t>adalah</a:t>
            </a:r>
            <a:r>
              <a:rPr lang="en-ID" dirty="0"/>
              <a:t>', '</a:t>
            </a:r>
            <a:r>
              <a:rPr lang="en-ID" dirty="0" err="1"/>
              <a:t>bisa</a:t>
            </a:r>
            <a:r>
              <a:rPr lang="en-ID" dirty="0"/>
              <a:t>', '</a:t>
            </a:r>
            <a:r>
              <a:rPr lang="en-ID" dirty="0" err="1"/>
              <a:t>pelayanan</a:t>
            </a:r>
            <a:r>
              <a:rPr lang="en-ID" dirty="0"/>
              <a:t>', '</a:t>
            </a:r>
            <a:r>
              <a:rPr lang="en-ID" dirty="0" err="1"/>
              <a:t>saja</a:t>
            </a:r>
            <a:r>
              <a:rPr lang="en-ID" dirty="0"/>
              <a:t>', '</a:t>
            </a:r>
            <a:r>
              <a:rPr lang="en-ID" dirty="0" err="1"/>
              <a:t>dari</a:t>
            </a:r>
            <a:r>
              <a:rPr lang="en-ID" dirty="0"/>
              <a:t>', '</a:t>
            </a:r>
            <a:r>
              <a:rPr lang="en-ID" dirty="0" err="1"/>
              <a:t>suasana</a:t>
            </a:r>
            <a:r>
              <a:rPr lang="en-ID" dirty="0"/>
              <a:t>', '</a:t>
            </a:r>
            <a:r>
              <a:rPr lang="en-ID" dirty="0" err="1"/>
              <a:t>pemandangan</a:t>
            </a:r>
            <a:r>
              <a:rPr lang="en-ID" dirty="0"/>
              <a:t>', '</a:t>
            </a:r>
            <a:r>
              <a:rPr lang="en-ID" dirty="0" err="1"/>
              <a:t>lebih</a:t>
            </a:r>
            <a:r>
              <a:rPr lang="en-ID" dirty="0"/>
              <a:t>', '</a:t>
            </a:r>
            <a:r>
              <a:rPr lang="en-ID" dirty="0" err="1"/>
              <a:t>bagus</a:t>
            </a:r>
            <a:r>
              <a:rPr lang="en-ID" dirty="0"/>
              <a:t>', '</a:t>
            </a:r>
            <a:r>
              <a:rPr lang="en-ID" dirty="0" err="1"/>
              <a:t>sini</a:t>
            </a:r>
            <a:r>
              <a:rPr lang="en-ID" dirty="0"/>
              <a:t>', '</a:t>
            </a:r>
            <a:r>
              <a:rPr lang="en-ID" dirty="0" err="1"/>
              <a:t>sudah</a:t>
            </a:r>
            <a:r>
              <a:rPr lang="en-ID" dirty="0"/>
              <a:t>', 'kami', '</a:t>
            </a:r>
            <a:r>
              <a:rPr lang="en-ID" dirty="0" err="1"/>
              <a:t>karena</a:t>
            </a:r>
            <a:r>
              <a:rPr lang="en-ID" dirty="0"/>
              <a:t>', '</a:t>
            </a:r>
            <a:r>
              <a:rPr lang="en-ID" dirty="0" err="1"/>
              <a:t>kita</a:t>
            </a:r>
            <a:r>
              <a:rPr lang="en-ID" dirty="0"/>
              <a:t>', '</a:t>
            </a:r>
            <a:r>
              <a:rPr lang="en-ID" dirty="0" err="1"/>
              <a:t>suka</a:t>
            </a:r>
            <a:r>
              <a:rPr lang="en-ID" dirty="0"/>
              <a:t>', 'orang', '</a:t>
            </a:r>
            <a:r>
              <a:rPr lang="en-ID" dirty="0" err="1"/>
              <a:t>sekali</a:t>
            </a:r>
            <a:r>
              <a:rPr lang="en-ID" dirty="0"/>
              <a:t>', '</a:t>
            </a:r>
            <a:r>
              <a:rPr lang="en-ID" dirty="0" err="1"/>
              <a:t>jadi</a:t>
            </a:r>
            <a:r>
              <a:rPr lang="en-ID" dirty="0"/>
              <a:t>', '</a:t>
            </a:r>
            <a:r>
              <a:rPr lang="en-ID" dirty="0" err="1"/>
              <a:t>sama</a:t>
            </a:r>
            <a:r>
              <a:rPr lang="en-ID" dirty="0"/>
              <a:t>']</a:t>
            </a:r>
          </a:p>
        </p:txBody>
      </p:sp>
      <p:sp>
        <p:nvSpPr>
          <p:cNvPr id="11" name="TextBox 10">
            <a:extLst>
              <a:ext uri="{FF2B5EF4-FFF2-40B4-BE49-F238E27FC236}">
                <a16:creationId xmlns:a16="http://schemas.microsoft.com/office/drawing/2014/main" id="{D0595655-617A-44F2-BCBF-F2E89704902D}"/>
              </a:ext>
            </a:extLst>
          </p:cNvPr>
          <p:cNvSpPr txBox="1"/>
          <p:nvPr/>
        </p:nvSpPr>
        <p:spPr>
          <a:xfrm>
            <a:off x="7695900" y="2433881"/>
            <a:ext cx="4086225" cy="1477328"/>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b="1" dirty="0"/>
              <a:t>W</a:t>
            </a:r>
            <a:r>
              <a:rPr lang="en-ID" b="1" dirty="0"/>
              <a:t>e drop the list of outlier words from the data, because we think the upper limit outlier will very affect the labels,</a:t>
            </a:r>
          </a:p>
          <a:p>
            <a:pPr algn="just"/>
            <a:r>
              <a:rPr lang="en-ID" b="1" dirty="0"/>
              <a:t>And the lower limit outlier will not too affect the labels</a:t>
            </a:r>
          </a:p>
        </p:txBody>
      </p:sp>
    </p:spTree>
    <p:extLst>
      <p:ext uri="{BB962C8B-B14F-4D97-AF65-F5344CB8AC3E}">
        <p14:creationId xmlns:p14="http://schemas.microsoft.com/office/powerpoint/2010/main" val="2365376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541243"/>
            <a:ext cx="10515600" cy="1325563"/>
          </a:xfrm>
        </p:spPr>
        <p:txBody>
          <a:bodyPr/>
          <a:lstStyle/>
          <a:p>
            <a:r>
              <a:rPr lang="en-US" dirty="0"/>
              <a:t>SPLITTING</a:t>
            </a:r>
            <a:br>
              <a:rPr lang="en-US" dirty="0"/>
            </a:br>
            <a:r>
              <a:rPr lang="en-US" dirty="0"/>
              <a:t>TRAIN DATA</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a:t>
            </a:r>
          </a:p>
          <a:p>
            <a:pPr algn="ctr"/>
            <a:r>
              <a:rPr lang="en-US" sz="2800" b="1" dirty="0">
                <a:solidFill>
                  <a:schemeClr val="tx1">
                    <a:lumMod val="75000"/>
                    <a:lumOff val="25000"/>
                  </a:schemeClr>
                </a:solidFill>
              </a:rPr>
              <a:t>DATA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125128" y="455521"/>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086024-4856-46FB-A904-D927A80EFA2F}"/>
              </a:ext>
            </a:extLst>
          </p:cNvPr>
          <p:cNvSpPr txBox="1"/>
          <p:nvPr/>
        </p:nvSpPr>
        <p:spPr>
          <a:xfrm>
            <a:off x="3187265" y="4779439"/>
            <a:ext cx="154766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D" b="1" dirty="0"/>
              <a:t>Train Data :</a:t>
            </a:r>
          </a:p>
          <a:p>
            <a:pPr marL="285750" indent="-285750">
              <a:buFont typeface="Arial" panose="020B0604020202020204" pitchFamily="34" charset="0"/>
              <a:buChar char="•"/>
            </a:pPr>
            <a:r>
              <a:rPr lang="en-ID" dirty="0"/>
              <a:t>8,856 Data</a:t>
            </a:r>
          </a:p>
        </p:txBody>
      </p:sp>
      <p:sp>
        <p:nvSpPr>
          <p:cNvPr id="11" name="TextBox 10">
            <a:extLst>
              <a:ext uri="{FF2B5EF4-FFF2-40B4-BE49-F238E27FC236}">
                <a16:creationId xmlns:a16="http://schemas.microsoft.com/office/drawing/2014/main" id="{D0595655-617A-44F2-BCBF-F2E89704902D}"/>
              </a:ext>
            </a:extLst>
          </p:cNvPr>
          <p:cNvSpPr txBox="1"/>
          <p:nvPr/>
        </p:nvSpPr>
        <p:spPr>
          <a:xfrm>
            <a:off x="5398644" y="3592725"/>
            <a:ext cx="1394712" cy="40011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t>Data Train</a:t>
            </a:r>
            <a:endParaRPr lang="en-ID" sz="2000" b="1" dirty="0"/>
          </a:p>
        </p:txBody>
      </p:sp>
      <p:pic>
        <p:nvPicPr>
          <p:cNvPr id="4" name="Picture 3">
            <a:extLst>
              <a:ext uri="{FF2B5EF4-FFF2-40B4-BE49-F238E27FC236}">
                <a16:creationId xmlns:a16="http://schemas.microsoft.com/office/drawing/2014/main" id="{436A43E8-AE43-4D4B-845D-7301C80E6B13}"/>
              </a:ext>
            </a:extLst>
          </p:cNvPr>
          <p:cNvPicPr>
            <a:picLocks noChangeAspect="1"/>
          </p:cNvPicPr>
          <p:nvPr/>
        </p:nvPicPr>
        <p:blipFill>
          <a:blip r:embed="rId2"/>
          <a:stretch>
            <a:fillRect/>
          </a:stretch>
        </p:blipFill>
        <p:spPr>
          <a:xfrm>
            <a:off x="640993" y="2251547"/>
            <a:ext cx="10910014" cy="813674"/>
          </a:xfrm>
          <a:prstGeom prst="rect">
            <a:avLst/>
          </a:prstGeom>
        </p:spPr>
      </p:pic>
      <p:sp>
        <p:nvSpPr>
          <p:cNvPr id="12" name="TextBox 11">
            <a:extLst>
              <a:ext uri="{FF2B5EF4-FFF2-40B4-BE49-F238E27FC236}">
                <a16:creationId xmlns:a16="http://schemas.microsoft.com/office/drawing/2014/main" id="{BA2FEF9C-BC5D-4681-8DC8-B2E9BD803FF1}"/>
              </a:ext>
            </a:extLst>
          </p:cNvPr>
          <p:cNvSpPr txBox="1"/>
          <p:nvPr/>
        </p:nvSpPr>
        <p:spPr>
          <a:xfrm>
            <a:off x="7175684" y="4779439"/>
            <a:ext cx="186018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D" b="1" dirty="0"/>
              <a:t>Validation Data :</a:t>
            </a:r>
          </a:p>
          <a:p>
            <a:pPr marL="285750" indent="-285750">
              <a:buFont typeface="Arial" panose="020B0604020202020204" pitchFamily="34" charset="0"/>
              <a:buChar char="•"/>
            </a:pPr>
            <a:r>
              <a:rPr lang="en-ID" dirty="0"/>
              <a:t>984 Data</a:t>
            </a:r>
          </a:p>
        </p:txBody>
      </p:sp>
      <p:cxnSp>
        <p:nvCxnSpPr>
          <p:cNvPr id="9" name="Connector: Elbow 8">
            <a:extLst>
              <a:ext uri="{FF2B5EF4-FFF2-40B4-BE49-F238E27FC236}">
                <a16:creationId xmlns:a16="http://schemas.microsoft.com/office/drawing/2014/main" id="{783A2DEE-699A-4207-BA75-198A9C5E239D}"/>
              </a:ext>
            </a:extLst>
          </p:cNvPr>
          <p:cNvCxnSpPr>
            <a:cxnSpLocks/>
            <a:stCxn id="11" idx="2"/>
            <a:endCxn id="10" idx="0"/>
          </p:cNvCxnSpPr>
          <p:nvPr/>
        </p:nvCxnSpPr>
        <p:spPr>
          <a:xfrm rot="5400000">
            <a:off x="4635247" y="3318686"/>
            <a:ext cx="786604" cy="21349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41CCF887-D2DE-48BD-94D5-53DFBF670507}"/>
              </a:ext>
            </a:extLst>
          </p:cNvPr>
          <p:cNvCxnSpPr>
            <a:cxnSpLocks/>
            <a:stCxn id="11" idx="2"/>
            <a:endCxn id="12" idx="0"/>
          </p:cNvCxnSpPr>
          <p:nvPr/>
        </p:nvCxnSpPr>
        <p:spPr>
          <a:xfrm rot="16200000" flipH="1">
            <a:off x="6707585" y="3381249"/>
            <a:ext cx="786604" cy="20097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521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541243"/>
            <a:ext cx="10515600" cy="1325563"/>
          </a:xfrm>
        </p:spPr>
        <p:txBody>
          <a:bodyPr/>
          <a:lstStyle/>
          <a:p>
            <a:r>
              <a:rPr lang="en-US" dirty="0"/>
              <a:t>TOKENIZING ALL</a:t>
            </a:r>
            <a:br>
              <a:rPr lang="en-US" dirty="0"/>
            </a:br>
            <a:r>
              <a:rPr lang="en-US" dirty="0"/>
              <a:t>DATA</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a:t>
            </a:r>
          </a:p>
          <a:p>
            <a:pPr algn="ctr"/>
            <a:r>
              <a:rPr lang="en-US" sz="2800" b="1" dirty="0">
                <a:solidFill>
                  <a:schemeClr val="tx1">
                    <a:lumMod val="75000"/>
                    <a:lumOff val="25000"/>
                  </a:schemeClr>
                </a:solidFill>
              </a:rPr>
              <a:t>DATA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125128" y="455521"/>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9B66444-56ED-444C-8C67-D6C739BEC8C8}"/>
              </a:ext>
            </a:extLst>
          </p:cNvPr>
          <p:cNvPicPr>
            <a:picLocks noChangeAspect="1"/>
          </p:cNvPicPr>
          <p:nvPr/>
        </p:nvPicPr>
        <p:blipFill>
          <a:blip r:embed="rId2"/>
          <a:stretch>
            <a:fillRect/>
          </a:stretch>
        </p:blipFill>
        <p:spPr>
          <a:xfrm>
            <a:off x="4165645" y="1952527"/>
            <a:ext cx="3860709" cy="4036681"/>
          </a:xfrm>
          <a:prstGeom prst="rect">
            <a:avLst/>
          </a:prstGeom>
        </p:spPr>
      </p:pic>
      <p:pic>
        <p:nvPicPr>
          <p:cNvPr id="13" name="Picture 12">
            <a:extLst>
              <a:ext uri="{FF2B5EF4-FFF2-40B4-BE49-F238E27FC236}">
                <a16:creationId xmlns:a16="http://schemas.microsoft.com/office/drawing/2014/main" id="{253F07C5-0AC9-49B7-B59E-01DC9970602A}"/>
              </a:ext>
            </a:extLst>
          </p:cNvPr>
          <p:cNvPicPr>
            <a:picLocks noChangeAspect="1"/>
          </p:cNvPicPr>
          <p:nvPr/>
        </p:nvPicPr>
        <p:blipFill>
          <a:blip r:embed="rId3"/>
          <a:stretch>
            <a:fillRect/>
          </a:stretch>
        </p:blipFill>
        <p:spPr>
          <a:xfrm>
            <a:off x="3568569" y="6189743"/>
            <a:ext cx="5054860" cy="425472"/>
          </a:xfrm>
          <a:prstGeom prst="rect">
            <a:avLst/>
          </a:prstGeom>
        </p:spPr>
      </p:pic>
    </p:spTree>
    <p:extLst>
      <p:ext uri="{BB962C8B-B14F-4D97-AF65-F5344CB8AC3E}">
        <p14:creationId xmlns:p14="http://schemas.microsoft.com/office/powerpoint/2010/main" val="2330619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541243"/>
            <a:ext cx="10515600" cy="1325563"/>
          </a:xfrm>
        </p:spPr>
        <p:txBody>
          <a:bodyPr/>
          <a:lstStyle/>
          <a:p>
            <a:r>
              <a:rPr lang="en-US" dirty="0"/>
              <a:t>BALANCING</a:t>
            </a:r>
            <a:br>
              <a:rPr lang="en-US" dirty="0"/>
            </a:br>
            <a:r>
              <a:rPr lang="en-US" dirty="0"/>
              <a:t>TRAIN DATA</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PREPROCESSING</a:t>
            </a:r>
          </a:p>
          <a:p>
            <a:pPr algn="ctr"/>
            <a:r>
              <a:rPr lang="en-US" sz="2800" b="1" dirty="0">
                <a:solidFill>
                  <a:schemeClr val="tx1">
                    <a:lumMod val="75000"/>
                    <a:lumOff val="25000"/>
                  </a:schemeClr>
                </a:solidFill>
              </a:rPr>
              <a:t>DATA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87AACC-170D-415C-9D00-C9A30DD1B01B}"/>
              </a:ext>
            </a:extLst>
          </p:cNvPr>
          <p:cNvSpPr txBox="1"/>
          <p:nvPr/>
        </p:nvSpPr>
        <p:spPr>
          <a:xfrm>
            <a:off x="1302026" y="4067865"/>
            <a:ext cx="9770165" cy="923330"/>
          </a:xfrm>
          <a:prstGeom prst="rect">
            <a:avLst/>
          </a:prstGeom>
          <a:ln w="19050">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b="1" dirty="0"/>
              <a:t>We performed data balancing on the train data because it had imbalanced labels using the method of oversampling from </a:t>
            </a:r>
            <a:r>
              <a:rPr lang="en-US" b="1" dirty="0" err="1"/>
              <a:t>imblearn</a:t>
            </a:r>
            <a:r>
              <a:rPr lang="en-US" b="1" dirty="0"/>
              <a:t>. The number of data and labels became the same as the data with the most frequent label, which is the positive label.</a:t>
            </a:r>
          </a:p>
        </p:txBody>
      </p:sp>
      <p:pic>
        <p:nvPicPr>
          <p:cNvPr id="3" name="Picture 2">
            <a:extLst>
              <a:ext uri="{FF2B5EF4-FFF2-40B4-BE49-F238E27FC236}">
                <a16:creationId xmlns:a16="http://schemas.microsoft.com/office/drawing/2014/main" id="{EBA22CD3-5AAF-4950-9781-C9A3E0F13226}"/>
              </a:ext>
            </a:extLst>
          </p:cNvPr>
          <p:cNvPicPr>
            <a:picLocks noChangeAspect="1"/>
          </p:cNvPicPr>
          <p:nvPr/>
        </p:nvPicPr>
        <p:blipFill>
          <a:blip r:embed="rId2"/>
          <a:stretch>
            <a:fillRect/>
          </a:stretch>
        </p:blipFill>
        <p:spPr>
          <a:xfrm>
            <a:off x="1611497" y="2363948"/>
            <a:ext cx="8969005" cy="1261394"/>
          </a:xfrm>
          <a:prstGeom prst="rect">
            <a:avLst/>
          </a:prstGeom>
        </p:spPr>
      </p:pic>
    </p:spTree>
    <p:extLst>
      <p:ext uri="{BB962C8B-B14F-4D97-AF65-F5344CB8AC3E}">
        <p14:creationId xmlns:p14="http://schemas.microsoft.com/office/powerpoint/2010/main" val="1350615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Title 1">
            <a:extLst>
              <a:ext uri="{FF2B5EF4-FFF2-40B4-BE49-F238E27FC236}">
                <a16:creationId xmlns:a16="http://schemas.microsoft.com/office/drawing/2014/main" id="{B6C008A3-1587-4C3A-8AF0-5C31804D08FD}"/>
              </a:ext>
            </a:extLst>
          </p:cNvPr>
          <p:cNvSpPr txBox="1">
            <a:spLocks/>
          </p:cNvSpPr>
          <p:nvPr/>
        </p:nvSpPr>
        <p:spPr>
          <a:xfrm>
            <a:off x="1555488" y="2624493"/>
            <a:ext cx="9144000" cy="830997"/>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INTRODUCTION</a:t>
            </a:r>
            <a:endParaRPr lang="en-US" dirty="0">
              <a:solidFill>
                <a:schemeClr val="accent4"/>
              </a:solidFill>
            </a:endParaRPr>
          </a:p>
        </p:txBody>
      </p:sp>
    </p:spTree>
    <p:extLst>
      <p:ext uri="{BB962C8B-B14F-4D97-AF65-F5344CB8AC3E}">
        <p14:creationId xmlns:p14="http://schemas.microsoft.com/office/powerpoint/2010/main" val="1485983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Title 1">
            <a:extLst>
              <a:ext uri="{FF2B5EF4-FFF2-40B4-BE49-F238E27FC236}">
                <a16:creationId xmlns:a16="http://schemas.microsoft.com/office/drawing/2014/main" id="{B6C008A3-1587-4C3A-8AF0-5C31804D08FD}"/>
              </a:ext>
            </a:extLst>
          </p:cNvPr>
          <p:cNvSpPr txBox="1">
            <a:spLocks/>
          </p:cNvSpPr>
          <p:nvPr/>
        </p:nvSpPr>
        <p:spPr>
          <a:xfrm>
            <a:off x="1555488" y="2013979"/>
            <a:ext cx="9144000" cy="1661993"/>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MODELING</a:t>
            </a:r>
          </a:p>
          <a:p>
            <a:r>
              <a:rPr lang="en-US" b="1" dirty="0">
                <a:solidFill>
                  <a:schemeClr val="bg1"/>
                </a:solidFill>
              </a:rPr>
              <a:t>(DEEP LEARNING)</a:t>
            </a:r>
            <a:endParaRPr lang="en-US" dirty="0">
              <a:solidFill>
                <a:schemeClr val="accent4"/>
              </a:solidFill>
            </a:endParaRPr>
          </a:p>
        </p:txBody>
      </p:sp>
      <p:sp>
        <p:nvSpPr>
          <p:cNvPr id="10" name="Title 1">
            <a:extLst>
              <a:ext uri="{FF2B5EF4-FFF2-40B4-BE49-F238E27FC236}">
                <a16:creationId xmlns:a16="http://schemas.microsoft.com/office/drawing/2014/main" id="{84E0F431-0554-484A-84A2-BA2C15672B25}"/>
              </a:ext>
            </a:extLst>
          </p:cNvPr>
          <p:cNvSpPr>
            <a:spLocks noGrp="1"/>
          </p:cNvSpPr>
          <p:nvPr>
            <p:ph type="ctrTitle"/>
          </p:nvPr>
        </p:nvSpPr>
        <p:spPr>
          <a:xfrm>
            <a:off x="-645439" y="3652199"/>
            <a:ext cx="7296495" cy="2880789"/>
          </a:xfrm>
        </p:spPr>
        <p:txBody>
          <a:bodyPr wrap="square" lIns="0" tIns="0" rIns="0" bIns="0" anchor="t">
            <a:spAutoFit/>
          </a:bodyPr>
          <a:lstStyle/>
          <a:p>
            <a:pPr marL="857250" indent="-857250" algn="l">
              <a:buFont typeface="Arial" panose="020B0604020202020204" pitchFamily="34" charset="0"/>
              <a:buChar char="•"/>
            </a:pPr>
            <a:br>
              <a:rPr lang="en-US" dirty="0">
                <a:solidFill>
                  <a:schemeClr val="bg1"/>
                </a:solidFill>
              </a:rPr>
            </a:br>
            <a:r>
              <a:rPr lang="en-US" sz="4400" dirty="0">
                <a:solidFill>
                  <a:schemeClr val="bg1"/>
                </a:solidFill>
              </a:rPr>
              <a:t>WHAT DEEP LEARNING ARCHITECTURE WE USE?</a:t>
            </a:r>
            <a:br>
              <a:rPr lang="en-US" sz="2000" dirty="0">
                <a:solidFill>
                  <a:schemeClr val="accent4"/>
                </a:solidFill>
              </a:rPr>
            </a:br>
            <a:r>
              <a:rPr lang="en-US" sz="2000" dirty="0">
                <a:solidFill>
                  <a:schemeClr val="accent4"/>
                </a:solidFill>
              </a:rPr>
              <a:t>* Long Short Term Memory</a:t>
            </a:r>
            <a:br>
              <a:rPr lang="en-US" sz="2000" dirty="0">
                <a:solidFill>
                  <a:schemeClr val="accent4"/>
                </a:solidFill>
              </a:rPr>
            </a:br>
            <a:r>
              <a:rPr lang="en-US" sz="2000" dirty="0">
                <a:solidFill>
                  <a:schemeClr val="accent4"/>
                </a:solidFill>
              </a:rPr>
              <a:t>* Convolutional Neural Network (CNN)</a:t>
            </a:r>
            <a:br>
              <a:rPr lang="en-US" sz="2000" dirty="0">
                <a:solidFill>
                  <a:schemeClr val="accent4"/>
                </a:solidFill>
              </a:rPr>
            </a:br>
            <a:r>
              <a:rPr lang="en-US" sz="2000" dirty="0">
                <a:solidFill>
                  <a:schemeClr val="accent4"/>
                </a:solidFill>
              </a:rPr>
              <a:t>* Feed Forward Neural Network</a:t>
            </a:r>
            <a:endParaRPr lang="en-US" dirty="0">
              <a:solidFill>
                <a:schemeClr val="accent4"/>
              </a:solidFill>
            </a:endParaRPr>
          </a:p>
        </p:txBody>
      </p:sp>
    </p:spTree>
    <p:extLst>
      <p:ext uri="{BB962C8B-B14F-4D97-AF65-F5344CB8AC3E}">
        <p14:creationId xmlns:p14="http://schemas.microsoft.com/office/powerpoint/2010/main" val="899170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LONG SHORT TERM MEMORY</a:t>
            </a:r>
            <a:br>
              <a:rPr lang="en-US" dirty="0"/>
            </a:br>
            <a:r>
              <a:rPr lang="en-US" dirty="0"/>
              <a:t>(LSTM)</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1918820" y="1396088"/>
            <a:ext cx="5136342"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BUILD LSTM MODEL AND TRAIN THE MODEL</a:t>
            </a:r>
            <a:endParaRPr lang="en-ID" sz="2000" b="1" dirty="0"/>
          </a:p>
        </p:txBody>
      </p:sp>
      <p:pic>
        <p:nvPicPr>
          <p:cNvPr id="3" name="Picture 2">
            <a:extLst>
              <a:ext uri="{FF2B5EF4-FFF2-40B4-BE49-F238E27FC236}">
                <a16:creationId xmlns:a16="http://schemas.microsoft.com/office/drawing/2014/main" id="{5130ACFB-BCD4-4458-B4D8-7620E8830962}"/>
              </a:ext>
            </a:extLst>
          </p:cNvPr>
          <p:cNvPicPr>
            <a:picLocks noChangeAspect="1"/>
          </p:cNvPicPr>
          <p:nvPr/>
        </p:nvPicPr>
        <p:blipFill>
          <a:blip r:embed="rId2"/>
          <a:stretch>
            <a:fillRect/>
          </a:stretch>
        </p:blipFill>
        <p:spPr>
          <a:xfrm>
            <a:off x="856981" y="2371555"/>
            <a:ext cx="10478038" cy="3448227"/>
          </a:xfrm>
          <a:prstGeom prst="rect">
            <a:avLst/>
          </a:prstGeom>
        </p:spPr>
      </p:pic>
    </p:spTree>
    <p:extLst>
      <p:ext uri="{BB962C8B-B14F-4D97-AF65-F5344CB8AC3E}">
        <p14:creationId xmlns:p14="http://schemas.microsoft.com/office/powerpoint/2010/main" val="1852470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LONG SHORT TERM MEMORY</a:t>
            </a:r>
            <a:br>
              <a:rPr lang="en-US" dirty="0"/>
            </a:br>
            <a:r>
              <a:rPr lang="en-US" dirty="0"/>
              <a:t>(LSTM)</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119843" y="1390428"/>
            <a:ext cx="4333238"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validation data</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1809548" y="1590483"/>
            <a:ext cx="209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9D9D576-8844-49C2-9C59-54C17231CAE8}"/>
              </a:ext>
            </a:extLst>
          </p:cNvPr>
          <p:cNvPicPr>
            <a:picLocks noChangeAspect="1"/>
          </p:cNvPicPr>
          <p:nvPr/>
        </p:nvPicPr>
        <p:blipFill>
          <a:blip r:embed="rId2"/>
          <a:stretch>
            <a:fillRect/>
          </a:stretch>
        </p:blipFill>
        <p:spPr>
          <a:xfrm>
            <a:off x="4035319" y="2106533"/>
            <a:ext cx="4121362" cy="1409772"/>
          </a:xfrm>
          <a:prstGeom prst="rect">
            <a:avLst/>
          </a:prstGeom>
        </p:spPr>
      </p:pic>
      <p:pic>
        <p:nvPicPr>
          <p:cNvPr id="10" name="Picture 9">
            <a:extLst>
              <a:ext uri="{FF2B5EF4-FFF2-40B4-BE49-F238E27FC236}">
                <a16:creationId xmlns:a16="http://schemas.microsoft.com/office/drawing/2014/main" id="{C66B8F34-75CC-4D86-B608-49059F332675}"/>
              </a:ext>
            </a:extLst>
          </p:cNvPr>
          <p:cNvPicPr>
            <a:picLocks noChangeAspect="1"/>
          </p:cNvPicPr>
          <p:nvPr/>
        </p:nvPicPr>
        <p:blipFill>
          <a:blip r:embed="rId3"/>
          <a:stretch>
            <a:fillRect/>
          </a:stretch>
        </p:blipFill>
        <p:spPr>
          <a:xfrm>
            <a:off x="3730503" y="3678189"/>
            <a:ext cx="4730993" cy="2724290"/>
          </a:xfrm>
          <a:prstGeom prst="rect">
            <a:avLst/>
          </a:prstGeom>
        </p:spPr>
      </p:pic>
    </p:spTree>
    <p:extLst>
      <p:ext uri="{BB962C8B-B14F-4D97-AF65-F5344CB8AC3E}">
        <p14:creationId xmlns:p14="http://schemas.microsoft.com/office/powerpoint/2010/main" val="337929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LONG SHORT TERM MEMORY</a:t>
            </a:r>
            <a:br>
              <a:rPr lang="en-US" dirty="0"/>
            </a:br>
            <a:r>
              <a:rPr lang="en-US" dirty="0"/>
              <a:t>(LSTM)</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119086" y="1390428"/>
            <a:ext cx="3684022"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test data</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1809548" y="1590483"/>
            <a:ext cx="209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30124FB-025A-42CE-A1D0-8162278DA078}"/>
              </a:ext>
            </a:extLst>
          </p:cNvPr>
          <p:cNvPicPr>
            <a:picLocks noChangeAspect="1"/>
          </p:cNvPicPr>
          <p:nvPr/>
        </p:nvPicPr>
        <p:blipFill>
          <a:blip r:embed="rId2"/>
          <a:stretch>
            <a:fillRect/>
          </a:stretch>
        </p:blipFill>
        <p:spPr>
          <a:xfrm>
            <a:off x="4038494" y="2194171"/>
            <a:ext cx="4115011" cy="1473276"/>
          </a:xfrm>
          <a:prstGeom prst="rect">
            <a:avLst/>
          </a:prstGeom>
        </p:spPr>
      </p:pic>
      <p:pic>
        <p:nvPicPr>
          <p:cNvPr id="10" name="Picture 9">
            <a:extLst>
              <a:ext uri="{FF2B5EF4-FFF2-40B4-BE49-F238E27FC236}">
                <a16:creationId xmlns:a16="http://schemas.microsoft.com/office/drawing/2014/main" id="{85719614-B5A5-4445-B6D3-F39213D2483F}"/>
              </a:ext>
            </a:extLst>
          </p:cNvPr>
          <p:cNvPicPr>
            <a:picLocks noChangeAspect="1"/>
          </p:cNvPicPr>
          <p:nvPr/>
        </p:nvPicPr>
        <p:blipFill>
          <a:blip r:embed="rId3"/>
          <a:stretch>
            <a:fillRect/>
          </a:stretch>
        </p:blipFill>
        <p:spPr>
          <a:xfrm>
            <a:off x="3692400" y="3821556"/>
            <a:ext cx="4807197" cy="2749691"/>
          </a:xfrm>
          <a:prstGeom prst="rect">
            <a:avLst/>
          </a:prstGeom>
        </p:spPr>
      </p:pic>
    </p:spTree>
    <p:extLst>
      <p:ext uri="{BB962C8B-B14F-4D97-AF65-F5344CB8AC3E}">
        <p14:creationId xmlns:p14="http://schemas.microsoft.com/office/powerpoint/2010/main" val="2650901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LONG SHORT TERM MEMORY</a:t>
            </a:r>
            <a:br>
              <a:rPr lang="en-US" dirty="0"/>
            </a:br>
            <a:r>
              <a:rPr lang="en-US" dirty="0"/>
              <a:t>(LSTM)</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145602" y="1390428"/>
            <a:ext cx="4572085"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Confusion Matrix</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1809548" y="1590483"/>
            <a:ext cx="209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65FFE93-D679-4CA7-8742-7E7F6E032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07" y="2231165"/>
            <a:ext cx="5118820" cy="4103936"/>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DC97858-6502-4AF7-AE96-2CC855EBCF1B}"/>
                  </a:ext>
                </a:extLst>
              </p:cNvPr>
              <p:cNvSpPr txBox="1"/>
              <p:nvPr/>
            </p:nvSpPr>
            <p:spPr>
              <a:xfrm>
                <a:off x="5804821" y="3024818"/>
                <a:ext cx="2160656" cy="529312"/>
              </a:xfrm>
              <a:prstGeom prst="rect">
                <a:avLst/>
              </a:prstGeom>
              <a:noFill/>
            </p:spPr>
            <p:txBody>
              <a:bodyPr wrap="square" rtlCol="0">
                <a:spAutoFit/>
              </a:body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 </m:t>
                        </m:r>
                        <m:r>
                          <a:rPr lang="en-US" sz="2000" b="0" i="1" smtClean="0">
                            <a:latin typeface="Cambria Math" panose="02040503050406030204" pitchFamily="18" charset="0"/>
                          </a:rPr>
                          <m:t>𝐹𝑃</m:t>
                        </m:r>
                      </m:den>
                    </m:f>
                  </m:oMath>
                </a14:m>
                <a:endParaRPr lang="en-ID" sz="1600" dirty="0"/>
              </a:p>
            </p:txBody>
          </p:sp>
        </mc:Choice>
        <mc:Fallback xmlns="">
          <p:sp>
            <p:nvSpPr>
              <p:cNvPr id="24" name="TextBox 23">
                <a:extLst>
                  <a:ext uri="{FF2B5EF4-FFF2-40B4-BE49-F238E27FC236}">
                    <a16:creationId xmlns:a16="http://schemas.microsoft.com/office/drawing/2014/main" id="{8DC97858-6502-4AF7-AE96-2CC855EBCF1B}"/>
                  </a:ext>
                </a:extLst>
              </p:cNvPr>
              <p:cNvSpPr txBox="1">
                <a:spLocks noRot="1" noChangeAspect="1" noMove="1" noResize="1" noEditPoints="1" noAdjustHandles="1" noChangeArrowheads="1" noChangeShapeType="1" noTextEdit="1"/>
              </p:cNvSpPr>
              <p:nvPr/>
            </p:nvSpPr>
            <p:spPr>
              <a:xfrm>
                <a:off x="5804821" y="3024818"/>
                <a:ext cx="2160656" cy="529312"/>
              </a:xfrm>
              <a:prstGeom prst="rect">
                <a:avLst/>
              </a:prstGeom>
              <a:blipFill>
                <a:blip r:embed="rId3"/>
                <a:stretch>
                  <a:fillRect l="-1408" b="-229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1BBAAC0-1398-45F4-963B-822BB3CF3A56}"/>
                  </a:ext>
                </a:extLst>
              </p:cNvPr>
              <p:cNvSpPr txBox="1"/>
              <p:nvPr/>
            </p:nvSpPr>
            <p:spPr>
              <a:xfrm>
                <a:off x="5804821" y="3725714"/>
                <a:ext cx="2160656" cy="529312"/>
              </a:xfrm>
              <a:prstGeom prst="rect">
                <a:avLst/>
              </a:prstGeom>
              <a:noFill/>
            </p:spPr>
            <p:txBody>
              <a:bodyPr wrap="square" rtlCol="0">
                <a:spAutoFit/>
              </a:body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m:t>
                        </m:r>
                        <m:r>
                          <a:rPr lang="en-US" sz="2000" b="0" i="1" smtClean="0">
                            <a:latin typeface="Cambria Math" panose="02040503050406030204" pitchFamily="18" charset="0"/>
                          </a:rPr>
                          <m:t>𝐹𝑁</m:t>
                        </m:r>
                      </m:den>
                    </m:f>
                  </m:oMath>
                </a14:m>
                <a:endParaRPr lang="en-ID" sz="1600" dirty="0"/>
              </a:p>
            </p:txBody>
          </p:sp>
        </mc:Choice>
        <mc:Fallback xmlns="">
          <p:sp>
            <p:nvSpPr>
              <p:cNvPr id="25" name="TextBox 24">
                <a:extLst>
                  <a:ext uri="{FF2B5EF4-FFF2-40B4-BE49-F238E27FC236}">
                    <a16:creationId xmlns:a16="http://schemas.microsoft.com/office/drawing/2014/main" id="{61BBAAC0-1398-45F4-963B-822BB3CF3A56}"/>
                  </a:ext>
                </a:extLst>
              </p:cNvPr>
              <p:cNvSpPr txBox="1">
                <a:spLocks noRot="1" noChangeAspect="1" noMove="1" noResize="1" noEditPoints="1" noAdjustHandles="1" noChangeArrowheads="1" noChangeShapeType="1" noTextEdit="1"/>
              </p:cNvSpPr>
              <p:nvPr/>
            </p:nvSpPr>
            <p:spPr>
              <a:xfrm>
                <a:off x="5804821" y="3725714"/>
                <a:ext cx="2160656" cy="529312"/>
              </a:xfrm>
              <a:prstGeom prst="rect">
                <a:avLst/>
              </a:prstGeom>
              <a:blipFill>
                <a:blip r:embed="rId4"/>
                <a:stretch>
                  <a:fillRect l="-1408" b="-229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49148DB-F261-47DB-968A-ECD9196B87A0}"/>
                  </a:ext>
                </a:extLst>
              </p:cNvPr>
              <p:cNvSpPr txBox="1"/>
              <p:nvPr/>
            </p:nvSpPr>
            <p:spPr>
              <a:xfrm>
                <a:off x="5804821" y="4401294"/>
                <a:ext cx="3740540" cy="540148"/>
              </a:xfrm>
              <a:prstGeom prst="rect">
                <a:avLst/>
              </a:prstGeom>
              <a:noFill/>
            </p:spPr>
            <p:txBody>
              <a:bodyPr wrap="square" rtlCol="0">
                <a:spAutoFit/>
              </a:bodyPr>
              <a:lstStyle/>
              <a:p>
                <a:r>
                  <a:rPr lang="en-US" sz="1600" b="1" dirty="0"/>
                  <a:t>f1 Score</a:t>
                </a:r>
                <a:r>
                  <a:rPr lang="en-US" sz="1600" dirty="0"/>
                  <a:t> = </a:t>
                </a:r>
                <a14:m>
                  <m:oMath xmlns:m="http://schemas.openxmlformats.org/officeDocument/2006/math">
                    <m:r>
                      <a:rPr lang="en-US" sz="2000" b="0" i="0" smtClean="0">
                        <a:latin typeface="Cambria Math" panose="02040503050406030204" pitchFamily="18" charset="0"/>
                      </a:rPr>
                      <m:t>2 </m:t>
                    </m:r>
                    <m:r>
                      <m:rPr>
                        <m:sty m:val="p"/>
                      </m:rPr>
                      <a:rPr lang="en-US" sz="2000" b="0" i="0" smtClean="0">
                        <a:latin typeface="Cambria Math" panose="02040503050406030204" pitchFamily="18" charset="0"/>
                      </a:rPr>
                      <m:t>x</m:t>
                    </m:r>
                    <m:r>
                      <a:rPr lang="en-US" sz="2000" b="0" i="0" smtClean="0">
                        <a:latin typeface="Cambria Math" panose="02040503050406030204" pitchFamily="18" charset="0"/>
                      </a:rPr>
                      <m:t> (</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 ∗</m:t>
                        </m:r>
                        <m:r>
                          <a:rPr lang="en-US" sz="2000" b="0" i="1" smtClean="0">
                            <a:latin typeface="Cambria Math" panose="02040503050406030204" pitchFamily="18" charset="0"/>
                          </a:rPr>
                          <m:t>𝑅𝑒𝑐𝑎𝑙𝑙</m:t>
                        </m:r>
                      </m:num>
                      <m:den>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m:t>
                        </m:r>
                        <m:r>
                          <a:rPr lang="en-US" sz="2000" b="0" i="1" smtClean="0">
                            <a:latin typeface="Cambria Math" panose="02040503050406030204" pitchFamily="18" charset="0"/>
                          </a:rPr>
                          <m:t>𝑅𝑒𝑐𝑎𝑙𝑙</m:t>
                        </m:r>
                      </m:den>
                    </m:f>
                    <m:r>
                      <a:rPr lang="en-US" sz="2000" b="0" i="1" smtClean="0">
                        <a:latin typeface="Cambria Math" panose="02040503050406030204" pitchFamily="18" charset="0"/>
                      </a:rPr>
                      <m:t>)</m:t>
                    </m:r>
                  </m:oMath>
                </a14:m>
                <a:endParaRPr lang="en-ID" sz="1600" dirty="0"/>
              </a:p>
            </p:txBody>
          </p:sp>
        </mc:Choice>
        <mc:Fallback xmlns="">
          <p:sp>
            <p:nvSpPr>
              <p:cNvPr id="26" name="TextBox 25">
                <a:extLst>
                  <a:ext uri="{FF2B5EF4-FFF2-40B4-BE49-F238E27FC236}">
                    <a16:creationId xmlns:a16="http://schemas.microsoft.com/office/drawing/2014/main" id="{749148DB-F261-47DB-968A-ECD9196B87A0}"/>
                  </a:ext>
                </a:extLst>
              </p:cNvPr>
              <p:cNvSpPr txBox="1">
                <a:spLocks noRot="1" noChangeAspect="1" noMove="1" noResize="1" noEditPoints="1" noAdjustHandles="1" noChangeArrowheads="1" noChangeShapeType="1" noTextEdit="1"/>
              </p:cNvSpPr>
              <p:nvPr/>
            </p:nvSpPr>
            <p:spPr>
              <a:xfrm>
                <a:off x="5804821" y="4401294"/>
                <a:ext cx="3740540" cy="540148"/>
              </a:xfrm>
              <a:prstGeom prst="rect">
                <a:avLst/>
              </a:prstGeom>
              <a:blipFill>
                <a:blip r:embed="rId5"/>
                <a:stretch>
                  <a:fillRect l="-814"/>
                </a:stretch>
              </a:blipFill>
            </p:spPr>
            <p:txBody>
              <a:bodyPr/>
              <a:lstStyle/>
              <a:p>
                <a:r>
                  <a:rPr lang="en-ID">
                    <a:noFill/>
                  </a:rPr>
                  <a:t> </a:t>
                </a:r>
              </a:p>
            </p:txBody>
          </p:sp>
        </mc:Fallback>
      </mc:AlternateContent>
    </p:spTree>
    <p:extLst>
      <p:ext uri="{BB962C8B-B14F-4D97-AF65-F5344CB8AC3E}">
        <p14:creationId xmlns:p14="http://schemas.microsoft.com/office/powerpoint/2010/main" val="209273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LONG SHORT TERM MEMORY</a:t>
            </a:r>
            <a:br>
              <a:rPr lang="en-US" dirty="0"/>
            </a:br>
            <a:r>
              <a:rPr lang="en-US" dirty="0"/>
              <a:t>(LSTM)</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145602" y="1390428"/>
            <a:ext cx="4572085"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Confusion Matrix</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1809548" y="1590483"/>
            <a:ext cx="20950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Table 3">
            <a:extLst>
              <a:ext uri="{FF2B5EF4-FFF2-40B4-BE49-F238E27FC236}">
                <a16:creationId xmlns:a16="http://schemas.microsoft.com/office/drawing/2014/main" id="{2A5F2C67-A0C8-4A64-8DC2-842AE25CDABD}"/>
              </a:ext>
            </a:extLst>
          </p:cNvPr>
          <p:cNvGraphicFramePr>
            <a:graphicFrameLocks noGrp="1"/>
          </p:cNvGraphicFramePr>
          <p:nvPr>
            <p:extLst>
              <p:ext uri="{D42A27DB-BD31-4B8C-83A1-F6EECF244321}">
                <p14:modId xmlns:p14="http://schemas.microsoft.com/office/powerpoint/2010/main" val="2401520272"/>
              </p:ext>
            </p:extLst>
          </p:nvPr>
        </p:nvGraphicFramePr>
        <p:xfrm>
          <a:off x="761499" y="2530258"/>
          <a:ext cx="2515098" cy="1486074"/>
        </p:xfrm>
        <a:graphic>
          <a:graphicData uri="http://schemas.openxmlformats.org/drawingml/2006/table">
            <a:tbl>
              <a:tblPr firstRow="1" bandRow="1">
                <a:tableStyleId>{5C22544A-7EE6-4342-B048-85BDC9FD1C3A}</a:tableStyleId>
              </a:tblPr>
              <a:tblGrid>
                <a:gridCol w="838366">
                  <a:extLst>
                    <a:ext uri="{9D8B030D-6E8A-4147-A177-3AD203B41FA5}">
                      <a16:colId xmlns:a16="http://schemas.microsoft.com/office/drawing/2014/main" val="2379002882"/>
                    </a:ext>
                  </a:extLst>
                </a:gridCol>
                <a:gridCol w="838366">
                  <a:extLst>
                    <a:ext uri="{9D8B030D-6E8A-4147-A177-3AD203B41FA5}">
                      <a16:colId xmlns:a16="http://schemas.microsoft.com/office/drawing/2014/main" val="671791671"/>
                    </a:ext>
                  </a:extLst>
                </a:gridCol>
                <a:gridCol w="838366">
                  <a:extLst>
                    <a:ext uri="{9D8B030D-6E8A-4147-A177-3AD203B41FA5}">
                      <a16:colId xmlns:a16="http://schemas.microsoft.com/office/drawing/2014/main" val="1633534199"/>
                    </a:ext>
                  </a:extLst>
                </a:gridCol>
              </a:tblGrid>
              <a:tr h="495358">
                <a:tc>
                  <a:txBody>
                    <a:bodyPr/>
                    <a:lstStyle/>
                    <a:p>
                      <a:pPr algn="ctr"/>
                      <a:r>
                        <a:rPr lang="en-US" sz="1400" dirty="0"/>
                        <a:t>Label 0</a:t>
                      </a:r>
                      <a:endParaRPr lang="en-ID" sz="1400" dirty="0"/>
                    </a:p>
                  </a:txBody>
                  <a:tcPr marL="68872" marR="68872" marT="34436" marB="34436" anchor="ctr"/>
                </a:tc>
                <a:tc>
                  <a:txBody>
                    <a:bodyPr/>
                    <a:lstStyle/>
                    <a:p>
                      <a:pPr algn="ctr"/>
                      <a:r>
                        <a:rPr lang="en-US" sz="1400" dirty="0"/>
                        <a:t>0</a:t>
                      </a:r>
                      <a:endParaRPr lang="en-ID" sz="1400" dirty="0"/>
                    </a:p>
                  </a:txBody>
                  <a:tcPr marL="68872" marR="68872" marT="34436" marB="34436" anchor="ctr"/>
                </a:tc>
                <a:tc>
                  <a:txBody>
                    <a:bodyPr/>
                    <a:lstStyle/>
                    <a:p>
                      <a:pPr algn="ctr"/>
                      <a:r>
                        <a:rPr lang="en-US" sz="1400" dirty="0"/>
                        <a:t>!= 0</a:t>
                      </a:r>
                      <a:endParaRPr lang="en-ID" sz="1400" dirty="0"/>
                    </a:p>
                  </a:txBody>
                  <a:tcPr marL="68872" marR="68872" marT="34436" marB="34436" anchor="ctr"/>
                </a:tc>
                <a:extLst>
                  <a:ext uri="{0D108BD9-81ED-4DB2-BD59-A6C34878D82A}">
                    <a16:rowId xmlns:a16="http://schemas.microsoft.com/office/drawing/2014/main" val="2291835543"/>
                  </a:ext>
                </a:extLst>
              </a:tr>
              <a:tr h="495358">
                <a:tc>
                  <a:txBody>
                    <a:bodyPr/>
                    <a:lstStyle/>
                    <a:p>
                      <a:pPr algn="ctr"/>
                      <a:r>
                        <a:rPr lang="en-US" sz="1400" dirty="0"/>
                        <a:t>0</a:t>
                      </a:r>
                      <a:endParaRPr lang="en-ID" sz="1400" dirty="0"/>
                    </a:p>
                  </a:txBody>
                  <a:tcPr marL="68872" marR="68872" marT="34436" marB="34436" anchor="ctr"/>
                </a:tc>
                <a:tc>
                  <a:txBody>
                    <a:bodyPr/>
                    <a:lstStyle/>
                    <a:p>
                      <a:pPr algn="ctr"/>
                      <a:r>
                        <a:rPr lang="en-US" sz="1400" dirty="0"/>
                        <a:t>285</a:t>
                      </a:r>
                      <a:endParaRPr lang="en-ID" sz="1400" dirty="0"/>
                    </a:p>
                  </a:txBody>
                  <a:tcPr marL="68872" marR="68872" marT="34436" marB="34436" anchor="ctr"/>
                </a:tc>
                <a:tc>
                  <a:txBody>
                    <a:bodyPr/>
                    <a:lstStyle/>
                    <a:p>
                      <a:pPr algn="ctr"/>
                      <a:r>
                        <a:rPr lang="en-US" sz="1400" dirty="0"/>
                        <a:t>68</a:t>
                      </a:r>
                      <a:endParaRPr lang="en-ID" sz="1400" dirty="0"/>
                    </a:p>
                  </a:txBody>
                  <a:tcPr marL="68872" marR="68872" marT="34436" marB="34436" anchor="ctr"/>
                </a:tc>
                <a:extLst>
                  <a:ext uri="{0D108BD9-81ED-4DB2-BD59-A6C34878D82A}">
                    <a16:rowId xmlns:a16="http://schemas.microsoft.com/office/drawing/2014/main" val="2797781086"/>
                  </a:ext>
                </a:extLst>
              </a:tr>
              <a:tr h="495358">
                <a:tc>
                  <a:txBody>
                    <a:bodyPr/>
                    <a:lstStyle/>
                    <a:p>
                      <a:pPr algn="ctr"/>
                      <a:r>
                        <a:rPr lang="en-US" sz="1400" dirty="0"/>
                        <a:t>!= 0</a:t>
                      </a:r>
                      <a:endParaRPr lang="en-ID" sz="1400" dirty="0"/>
                    </a:p>
                  </a:txBody>
                  <a:tcPr marL="68872" marR="68872" marT="34436" marB="34436" anchor="ctr"/>
                </a:tc>
                <a:tc>
                  <a:txBody>
                    <a:bodyPr/>
                    <a:lstStyle/>
                    <a:p>
                      <a:pPr algn="ctr"/>
                      <a:r>
                        <a:rPr lang="en-US" sz="1400" dirty="0"/>
                        <a:t>87</a:t>
                      </a:r>
                      <a:endParaRPr lang="en-ID" sz="1400" dirty="0"/>
                    </a:p>
                  </a:txBody>
                  <a:tcPr marL="68872" marR="68872" marT="34436" marB="34436" anchor="ctr"/>
                </a:tc>
                <a:tc>
                  <a:txBody>
                    <a:bodyPr/>
                    <a:lstStyle/>
                    <a:p>
                      <a:pPr algn="ctr"/>
                      <a:r>
                        <a:rPr lang="en-US" sz="1400" dirty="0"/>
                        <a:t>660</a:t>
                      </a:r>
                      <a:endParaRPr lang="en-ID" sz="1400" dirty="0"/>
                    </a:p>
                  </a:txBody>
                  <a:tcPr marL="68872" marR="68872" marT="34436" marB="34436" anchor="ctr"/>
                </a:tc>
                <a:extLst>
                  <a:ext uri="{0D108BD9-81ED-4DB2-BD59-A6C34878D82A}">
                    <a16:rowId xmlns:a16="http://schemas.microsoft.com/office/drawing/2014/main" val="2903996724"/>
                  </a:ext>
                </a:extLst>
              </a:tr>
            </a:tbl>
          </a:graphicData>
        </a:graphic>
      </p:graphicFrame>
      <p:sp>
        <p:nvSpPr>
          <p:cNvPr id="13" name="TextBox 12">
            <a:extLst>
              <a:ext uri="{FF2B5EF4-FFF2-40B4-BE49-F238E27FC236}">
                <a16:creationId xmlns:a16="http://schemas.microsoft.com/office/drawing/2014/main" id="{1A43AB3A-07A4-46F2-9712-54CAF09106DC}"/>
              </a:ext>
            </a:extLst>
          </p:cNvPr>
          <p:cNvSpPr txBox="1"/>
          <p:nvPr/>
        </p:nvSpPr>
        <p:spPr>
          <a:xfrm>
            <a:off x="1774308" y="2214869"/>
            <a:ext cx="1592580" cy="276999"/>
          </a:xfrm>
          <a:prstGeom prst="rect">
            <a:avLst/>
          </a:prstGeom>
          <a:noFill/>
        </p:spPr>
        <p:txBody>
          <a:bodyPr wrap="square" rtlCol="0">
            <a:spAutoFit/>
          </a:bodyPr>
          <a:lstStyle/>
          <a:p>
            <a:r>
              <a:rPr lang="en-US" sz="1200" dirty="0"/>
              <a:t>Predicted Labels</a:t>
            </a:r>
            <a:endParaRPr lang="en-ID" sz="1200" dirty="0"/>
          </a:p>
        </p:txBody>
      </p:sp>
      <p:sp>
        <p:nvSpPr>
          <p:cNvPr id="16" name="TextBox 15">
            <a:extLst>
              <a:ext uri="{FF2B5EF4-FFF2-40B4-BE49-F238E27FC236}">
                <a16:creationId xmlns:a16="http://schemas.microsoft.com/office/drawing/2014/main" id="{4127B9E6-E959-42BA-90C6-35A39F670325}"/>
              </a:ext>
            </a:extLst>
          </p:cNvPr>
          <p:cNvSpPr txBox="1"/>
          <p:nvPr/>
        </p:nvSpPr>
        <p:spPr>
          <a:xfrm rot="16200000">
            <a:off x="25919" y="3280752"/>
            <a:ext cx="1194161" cy="276999"/>
          </a:xfrm>
          <a:prstGeom prst="rect">
            <a:avLst/>
          </a:prstGeom>
          <a:noFill/>
        </p:spPr>
        <p:txBody>
          <a:bodyPr wrap="square" rtlCol="0">
            <a:spAutoFit/>
          </a:bodyPr>
          <a:lstStyle/>
          <a:p>
            <a:r>
              <a:rPr lang="en-US" sz="1200" dirty="0"/>
              <a:t>True Labels</a:t>
            </a:r>
            <a:endParaRPr lang="en-ID" sz="12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C55190-C11B-4928-9594-91CBD2BE6A33}"/>
                  </a:ext>
                </a:extLst>
              </p:cNvPr>
              <p:cNvSpPr txBox="1"/>
              <p:nvPr/>
            </p:nvSpPr>
            <p:spPr>
              <a:xfrm>
                <a:off x="693980" y="4202643"/>
                <a:ext cx="2160656" cy="529312"/>
              </a:xfrm>
              <a:prstGeom prst="rect">
                <a:avLst/>
              </a:prstGeom>
              <a:noFill/>
            </p:spPr>
            <p:txBody>
              <a:bodyPr wrap="square" rtlCol="0">
                <a:spAutoFit/>
              </a:body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285</m:t>
                        </m:r>
                      </m:num>
                      <m:den>
                        <m:r>
                          <a:rPr lang="en-US" sz="2000" b="0" i="1" smtClean="0">
                            <a:latin typeface="Cambria Math" panose="02040503050406030204" pitchFamily="18" charset="0"/>
                          </a:rPr>
                          <m:t>285 +87</m:t>
                        </m:r>
                      </m:den>
                    </m:f>
                  </m:oMath>
                </a14:m>
                <a:endParaRPr lang="en-ID" sz="1600" dirty="0"/>
              </a:p>
            </p:txBody>
          </p:sp>
        </mc:Choice>
        <mc:Fallback xmlns="">
          <p:sp>
            <p:nvSpPr>
              <p:cNvPr id="21" name="TextBox 20">
                <a:extLst>
                  <a:ext uri="{FF2B5EF4-FFF2-40B4-BE49-F238E27FC236}">
                    <a16:creationId xmlns:a16="http://schemas.microsoft.com/office/drawing/2014/main" id="{00C55190-C11B-4928-9594-91CBD2BE6A33}"/>
                  </a:ext>
                </a:extLst>
              </p:cNvPr>
              <p:cNvSpPr txBox="1">
                <a:spLocks noRot="1" noChangeAspect="1" noMove="1" noResize="1" noEditPoints="1" noAdjustHandles="1" noChangeArrowheads="1" noChangeShapeType="1" noTextEdit="1"/>
              </p:cNvSpPr>
              <p:nvPr/>
            </p:nvSpPr>
            <p:spPr>
              <a:xfrm>
                <a:off x="693980" y="4202643"/>
                <a:ext cx="2160656" cy="529312"/>
              </a:xfrm>
              <a:prstGeom prst="rect">
                <a:avLst/>
              </a:prstGeom>
              <a:blipFill>
                <a:blip r:embed="rId2"/>
                <a:stretch>
                  <a:fillRect l="-169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13FF20B-7C79-4EA6-B6D2-9B27A6E8C796}"/>
                  </a:ext>
                </a:extLst>
              </p:cNvPr>
              <p:cNvSpPr txBox="1"/>
              <p:nvPr/>
            </p:nvSpPr>
            <p:spPr>
              <a:xfrm>
                <a:off x="693980" y="5010410"/>
                <a:ext cx="2160656" cy="529312"/>
              </a:xfrm>
              <a:prstGeom prst="rect">
                <a:avLst/>
              </a:prstGeom>
              <a:noFill/>
            </p:spPr>
            <p:txBody>
              <a:bodyPr wrap="square" rtlCol="0">
                <a:spAutoFit/>
              </a:body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285</m:t>
                        </m:r>
                      </m:num>
                      <m:den>
                        <m:r>
                          <a:rPr lang="en-US" sz="2000" b="0" i="1" smtClean="0">
                            <a:latin typeface="Cambria Math" panose="02040503050406030204" pitchFamily="18" charset="0"/>
                          </a:rPr>
                          <m:t>285 +68</m:t>
                        </m:r>
                      </m:den>
                    </m:f>
                  </m:oMath>
                </a14:m>
                <a:endParaRPr lang="en-ID" sz="1600" dirty="0"/>
              </a:p>
            </p:txBody>
          </p:sp>
        </mc:Choice>
        <mc:Fallback xmlns="">
          <p:sp>
            <p:nvSpPr>
              <p:cNvPr id="22" name="TextBox 21">
                <a:extLst>
                  <a:ext uri="{FF2B5EF4-FFF2-40B4-BE49-F238E27FC236}">
                    <a16:creationId xmlns:a16="http://schemas.microsoft.com/office/drawing/2014/main" id="{013FF20B-7C79-4EA6-B6D2-9B27A6E8C796}"/>
                  </a:ext>
                </a:extLst>
              </p:cNvPr>
              <p:cNvSpPr txBox="1">
                <a:spLocks noRot="1" noChangeAspect="1" noMove="1" noResize="1" noEditPoints="1" noAdjustHandles="1" noChangeArrowheads="1" noChangeShapeType="1" noTextEdit="1"/>
              </p:cNvSpPr>
              <p:nvPr/>
            </p:nvSpPr>
            <p:spPr>
              <a:xfrm>
                <a:off x="693980" y="5010410"/>
                <a:ext cx="2160656" cy="529312"/>
              </a:xfrm>
              <a:prstGeom prst="rect">
                <a:avLst/>
              </a:prstGeom>
              <a:blipFill>
                <a:blip r:embed="rId3"/>
                <a:stretch>
                  <a:fillRect l="-169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71513BB-C99E-413E-9CE7-166A8091C574}"/>
                  </a:ext>
                </a:extLst>
              </p:cNvPr>
              <p:cNvSpPr txBox="1"/>
              <p:nvPr/>
            </p:nvSpPr>
            <p:spPr>
              <a:xfrm>
                <a:off x="704262" y="5737203"/>
                <a:ext cx="3740540" cy="510653"/>
              </a:xfrm>
              <a:prstGeom prst="rect">
                <a:avLst/>
              </a:prstGeom>
              <a:noFill/>
            </p:spPr>
            <p:txBody>
              <a:bodyPr wrap="square" rtlCol="0">
                <a:spAutoFit/>
              </a:bodyPr>
              <a:lstStyle/>
              <a:p>
                <a:r>
                  <a:rPr lang="en-US" sz="1600" b="1" dirty="0"/>
                  <a:t>f1 Score</a:t>
                </a:r>
                <a:r>
                  <a:rPr lang="en-US" sz="1400" dirty="0"/>
                  <a:t> = </a:t>
                </a:r>
                <a14:m>
                  <m:oMath xmlns:m="http://schemas.openxmlformats.org/officeDocument/2006/math">
                    <m:r>
                      <a:rPr lang="en-US" b="0" i="0" smtClean="0">
                        <a:latin typeface="Cambria Math" panose="02040503050406030204" pitchFamily="18" charset="0"/>
                      </a:rPr>
                      <m:t>2 </m:t>
                    </m:r>
                    <m:r>
                      <m:rPr>
                        <m:sty m:val="p"/>
                      </m:rPr>
                      <a:rPr lang="en-US" b="0" i="0" smtClean="0">
                        <a:latin typeface="Cambria Math" panose="02040503050406030204" pitchFamily="18" charset="0"/>
                      </a:rPr>
                      <m:t>x</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76,61 ∗ 83,74</m:t>
                        </m:r>
                      </m:num>
                      <m:den>
                        <m:r>
                          <a:rPr lang="en-US" b="0" i="1" smtClean="0">
                            <a:latin typeface="Cambria Math" panose="02040503050406030204" pitchFamily="18" charset="0"/>
                          </a:rPr>
                          <m:t>76,61 +83,74</m:t>
                        </m:r>
                      </m:den>
                    </m:f>
                    <m:r>
                      <a:rPr lang="en-US" b="0" i="1" smtClean="0">
                        <a:latin typeface="Cambria Math" panose="02040503050406030204" pitchFamily="18" charset="0"/>
                      </a:rPr>
                      <m:t>)</m:t>
                    </m:r>
                  </m:oMath>
                </a14:m>
                <a:endParaRPr lang="en-ID" sz="1400" dirty="0"/>
              </a:p>
            </p:txBody>
          </p:sp>
        </mc:Choice>
        <mc:Fallback xmlns="">
          <p:sp>
            <p:nvSpPr>
              <p:cNvPr id="23" name="TextBox 22">
                <a:extLst>
                  <a:ext uri="{FF2B5EF4-FFF2-40B4-BE49-F238E27FC236}">
                    <a16:creationId xmlns:a16="http://schemas.microsoft.com/office/drawing/2014/main" id="{471513BB-C99E-413E-9CE7-166A8091C574}"/>
                  </a:ext>
                </a:extLst>
              </p:cNvPr>
              <p:cNvSpPr txBox="1">
                <a:spLocks noRot="1" noChangeAspect="1" noMove="1" noResize="1" noEditPoints="1" noAdjustHandles="1" noChangeArrowheads="1" noChangeShapeType="1" noTextEdit="1"/>
              </p:cNvSpPr>
              <p:nvPr/>
            </p:nvSpPr>
            <p:spPr>
              <a:xfrm>
                <a:off x="704262" y="5737203"/>
                <a:ext cx="3740540" cy="510653"/>
              </a:xfrm>
              <a:prstGeom prst="rect">
                <a:avLst/>
              </a:prstGeom>
              <a:blipFill>
                <a:blip r:embed="rId4"/>
                <a:stretch>
                  <a:fillRect l="-97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26FBD5A-DA72-4393-B853-F7142B6D9EE7}"/>
                  </a:ext>
                </a:extLst>
              </p:cNvPr>
              <p:cNvSpPr txBox="1"/>
              <p:nvPr/>
            </p:nvSpPr>
            <p:spPr>
              <a:xfrm>
                <a:off x="2590501" y="4365303"/>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𝟕𝟔</m:t>
                      </m:r>
                      <m:r>
                        <a:rPr lang="en-US" sz="1400" b="1" i="1" smtClean="0">
                          <a:latin typeface="Cambria Math" panose="02040503050406030204" pitchFamily="18" charset="0"/>
                        </a:rPr>
                        <m:t>,</m:t>
                      </m:r>
                      <m:r>
                        <a:rPr lang="en-US" sz="1400" b="1" i="1" smtClean="0">
                          <a:latin typeface="Cambria Math" panose="02040503050406030204" pitchFamily="18" charset="0"/>
                        </a:rPr>
                        <m:t>𝟔𝟏</m:t>
                      </m:r>
                      <m:r>
                        <a:rPr lang="en-US" sz="1400" b="1" i="1" smtClean="0">
                          <a:latin typeface="Cambria Math" panose="02040503050406030204" pitchFamily="18" charset="0"/>
                        </a:rPr>
                        <m:t>% </m:t>
                      </m:r>
                    </m:oMath>
                  </m:oMathPara>
                </a14:m>
                <a:endParaRPr lang="en-ID" sz="1400" b="1" dirty="0"/>
              </a:p>
            </p:txBody>
          </p:sp>
        </mc:Choice>
        <mc:Fallback xmlns="">
          <p:sp>
            <p:nvSpPr>
              <p:cNvPr id="14" name="TextBox 13">
                <a:extLst>
                  <a:ext uri="{FF2B5EF4-FFF2-40B4-BE49-F238E27FC236}">
                    <a16:creationId xmlns:a16="http://schemas.microsoft.com/office/drawing/2014/main" id="{B26FBD5A-DA72-4393-B853-F7142B6D9EE7}"/>
                  </a:ext>
                </a:extLst>
              </p:cNvPr>
              <p:cNvSpPr txBox="1">
                <a:spLocks noRot="1" noChangeAspect="1" noMove="1" noResize="1" noEditPoints="1" noAdjustHandles="1" noChangeArrowheads="1" noChangeShapeType="1" noTextEdit="1"/>
              </p:cNvSpPr>
              <p:nvPr/>
            </p:nvSpPr>
            <p:spPr>
              <a:xfrm>
                <a:off x="2590501" y="4365303"/>
                <a:ext cx="931024" cy="215444"/>
              </a:xfrm>
              <a:prstGeom prst="rect">
                <a:avLst/>
              </a:prstGeom>
              <a:blipFill>
                <a:blip r:embed="rId5"/>
                <a:stretch>
                  <a:fillRect l="-1307" b="-14286"/>
                </a:stretch>
              </a:blipFill>
            </p:spPr>
            <p:txBody>
              <a:bodyPr/>
              <a:lstStyle/>
              <a:p>
                <a:r>
                  <a:rPr lang="en-ID">
                    <a:noFill/>
                  </a:rPr>
                  <a:t> </a:t>
                </a:r>
              </a:p>
            </p:txBody>
          </p:sp>
        </mc:Fallback>
      </mc:AlternateContent>
      <p:graphicFrame>
        <p:nvGraphicFramePr>
          <p:cNvPr id="19" name="Table 3">
            <a:extLst>
              <a:ext uri="{FF2B5EF4-FFF2-40B4-BE49-F238E27FC236}">
                <a16:creationId xmlns:a16="http://schemas.microsoft.com/office/drawing/2014/main" id="{2F5D5C57-C29C-4B05-B6B0-9D8ECFD91582}"/>
              </a:ext>
            </a:extLst>
          </p:cNvPr>
          <p:cNvGraphicFramePr>
            <a:graphicFrameLocks noGrp="1"/>
          </p:cNvGraphicFramePr>
          <p:nvPr>
            <p:extLst>
              <p:ext uri="{D42A27DB-BD31-4B8C-83A1-F6EECF244321}">
                <p14:modId xmlns:p14="http://schemas.microsoft.com/office/powerpoint/2010/main" val="234514740"/>
              </p:ext>
            </p:extLst>
          </p:nvPr>
        </p:nvGraphicFramePr>
        <p:xfrm>
          <a:off x="4859405" y="2530258"/>
          <a:ext cx="2515098" cy="1486074"/>
        </p:xfrm>
        <a:graphic>
          <a:graphicData uri="http://schemas.openxmlformats.org/drawingml/2006/table">
            <a:tbl>
              <a:tblPr firstRow="1" bandRow="1">
                <a:tableStyleId>{5C22544A-7EE6-4342-B048-85BDC9FD1C3A}</a:tableStyleId>
              </a:tblPr>
              <a:tblGrid>
                <a:gridCol w="838366">
                  <a:extLst>
                    <a:ext uri="{9D8B030D-6E8A-4147-A177-3AD203B41FA5}">
                      <a16:colId xmlns:a16="http://schemas.microsoft.com/office/drawing/2014/main" val="2379002882"/>
                    </a:ext>
                  </a:extLst>
                </a:gridCol>
                <a:gridCol w="838366">
                  <a:extLst>
                    <a:ext uri="{9D8B030D-6E8A-4147-A177-3AD203B41FA5}">
                      <a16:colId xmlns:a16="http://schemas.microsoft.com/office/drawing/2014/main" val="671791671"/>
                    </a:ext>
                  </a:extLst>
                </a:gridCol>
                <a:gridCol w="838366">
                  <a:extLst>
                    <a:ext uri="{9D8B030D-6E8A-4147-A177-3AD203B41FA5}">
                      <a16:colId xmlns:a16="http://schemas.microsoft.com/office/drawing/2014/main" val="1633534199"/>
                    </a:ext>
                  </a:extLst>
                </a:gridCol>
              </a:tblGrid>
              <a:tr h="495358">
                <a:tc>
                  <a:txBody>
                    <a:bodyPr/>
                    <a:lstStyle/>
                    <a:p>
                      <a:pPr algn="ctr"/>
                      <a:r>
                        <a:rPr lang="en-US" sz="1400" dirty="0"/>
                        <a:t>Label 1</a:t>
                      </a:r>
                      <a:endParaRPr lang="en-ID" sz="1400" dirty="0"/>
                    </a:p>
                  </a:txBody>
                  <a:tcPr marL="68872" marR="68872" marT="34436" marB="34436" anchor="ctr"/>
                </a:tc>
                <a:tc>
                  <a:txBody>
                    <a:bodyPr/>
                    <a:lstStyle/>
                    <a:p>
                      <a:pPr algn="ctr"/>
                      <a:r>
                        <a:rPr lang="en-US" sz="1400" dirty="0"/>
                        <a:t>1</a:t>
                      </a:r>
                      <a:endParaRPr lang="en-ID" sz="1400" dirty="0"/>
                    </a:p>
                  </a:txBody>
                  <a:tcPr marL="68872" marR="68872" marT="34436" marB="34436" anchor="ctr"/>
                </a:tc>
                <a:tc>
                  <a:txBody>
                    <a:bodyPr/>
                    <a:lstStyle/>
                    <a:p>
                      <a:pPr algn="ctr"/>
                      <a:r>
                        <a:rPr lang="en-US" sz="1400" dirty="0"/>
                        <a:t>!= 1</a:t>
                      </a:r>
                      <a:endParaRPr lang="en-ID" sz="1400" dirty="0"/>
                    </a:p>
                  </a:txBody>
                  <a:tcPr marL="68872" marR="68872" marT="34436" marB="34436" anchor="ctr"/>
                </a:tc>
                <a:extLst>
                  <a:ext uri="{0D108BD9-81ED-4DB2-BD59-A6C34878D82A}">
                    <a16:rowId xmlns:a16="http://schemas.microsoft.com/office/drawing/2014/main" val="2291835543"/>
                  </a:ext>
                </a:extLst>
              </a:tr>
              <a:tr h="495358">
                <a:tc>
                  <a:txBody>
                    <a:bodyPr/>
                    <a:lstStyle/>
                    <a:p>
                      <a:pPr algn="ctr"/>
                      <a:r>
                        <a:rPr lang="en-US" sz="1400" dirty="0"/>
                        <a:t>1</a:t>
                      </a:r>
                      <a:endParaRPr lang="en-ID" sz="1400" dirty="0"/>
                    </a:p>
                  </a:txBody>
                  <a:tcPr marL="68872" marR="68872" marT="34436" marB="34436" anchor="ctr"/>
                </a:tc>
                <a:tc>
                  <a:txBody>
                    <a:bodyPr/>
                    <a:lstStyle/>
                    <a:p>
                      <a:pPr algn="ctr"/>
                      <a:r>
                        <a:rPr lang="en-US" sz="1400" dirty="0"/>
                        <a:t>75</a:t>
                      </a:r>
                      <a:endParaRPr lang="en-ID" sz="1400" dirty="0"/>
                    </a:p>
                  </a:txBody>
                  <a:tcPr marL="68872" marR="68872" marT="34436" marB="34436" anchor="ctr"/>
                </a:tc>
                <a:tc>
                  <a:txBody>
                    <a:bodyPr/>
                    <a:lstStyle/>
                    <a:p>
                      <a:pPr algn="ctr"/>
                      <a:r>
                        <a:rPr lang="en-US" sz="1400" dirty="0"/>
                        <a:t>46</a:t>
                      </a:r>
                      <a:endParaRPr lang="en-ID" sz="1400" dirty="0"/>
                    </a:p>
                  </a:txBody>
                  <a:tcPr marL="68872" marR="68872" marT="34436" marB="34436" anchor="ctr"/>
                </a:tc>
                <a:extLst>
                  <a:ext uri="{0D108BD9-81ED-4DB2-BD59-A6C34878D82A}">
                    <a16:rowId xmlns:a16="http://schemas.microsoft.com/office/drawing/2014/main" val="2797781086"/>
                  </a:ext>
                </a:extLst>
              </a:tr>
              <a:tr h="495358">
                <a:tc>
                  <a:txBody>
                    <a:bodyPr/>
                    <a:lstStyle/>
                    <a:p>
                      <a:pPr algn="ctr"/>
                      <a:r>
                        <a:rPr lang="en-US" sz="1400" dirty="0"/>
                        <a:t>!= 1</a:t>
                      </a:r>
                      <a:endParaRPr lang="en-ID" sz="1400" dirty="0"/>
                    </a:p>
                  </a:txBody>
                  <a:tcPr marL="68872" marR="68872" marT="34436" marB="34436" anchor="ctr"/>
                </a:tc>
                <a:tc>
                  <a:txBody>
                    <a:bodyPr/>
                    <a:lstStyle/>
                    <a:p>
                      <a:pPr algn="ctr"/>
                      <a:r>
                        <a:rPr lang="en-US" sz="1400" dirty="0"/>
                        <a:t>24</a:t>
                      </a:r>
                      <a:endParaRPr lang="en-ID" sz="1400" dirty="0"/>
                    </a:p>
                  </a:txBody>
                  <a:tcPr marL="68872" marR="68872" marT="34436" marB="34436" anchor="ctr"/>
                </a:tc>
                <a:tc>
                  <a:txBody>
                    <a:bodyPr/>
                    <a:lstStyle/>
                    <a:p>
                      <a:pPr algn="ctr"/>
                      <a:r>
                        <a:rPr lang="en-US" sz="1400" dirty="0"/>
                        <a:t>955</a:t>
                      </a:r>
                      <a:endParaRPr lang="en-ID" sz="1400" dirty="0"/>
                    </a:p>
                  </a:txBody>
                  <a:tcPr marL="68872" marR="68872" marT="34436" marB="34436" anchor="ctr"/>
                </a:tc>
                <a:extLst>
                  <a:ext uri="{0D108BD9-81ED-4DB2-BD59-A6C34878D82A}">
                    <a16:rowId xmlns:a16="http://schemas.microsoft.com/office/drawing/2014/main" val="2903996724"/>
                  </a:ext>
                </a:extLst>
              </a:tr>
            </a:tbl>
          </a:graphicData>
        </a:graphic>
      </p:graphicFrame>
      <p:sp>
        <p:nvSpPr>
          <p:cNvPr id="20" name="TextBox 19">
            <a:extLst>
              <a:ext uri="{FF2B5EF4-FFF2-40B4-BE49-F238E27FC236}">
                <a16:creationId xmlns:a16="http://schemas.microsoft.com/office/drawing/2014/main" id="{5F77EFE9-4B32-4100-B497-62673A4E94B8}"/>
              </a:ext>
            </a:extLst>
          </p:cNvPr>
          <p:cNvSpPr txBox="1"/>
          <p:nvPr/>
        </p:nvSpPr>
        <p:spPr>
          <a:xfrm>
            <a:off x="5872214" y="2214869"/>
            <a:ext cx="1592580" cy="276999"/>
          </a:xfrm>
          <a:prstGeom prst="rect">
            <a:avLst/>
          </a:prstGeom>
          <a:noFill/>
        </p:spPr>
        <p:txBody>
          <a:bodyPr wrap="square" rtlCol="0">
            <a:spAutoFit/>
          </a:bodyPr>
          <a:lstStyle/>
          <a:p>
            <a:r>
              <a:rPr lang="en-US" sz="1200" dirty="0"/>
              <a:t>Predicted Labels</a:t>
            </a:r>
            <a:endParaRPr lang="en-ID" sz="1200" dirty="0"/>
          </a:p>
        </p:txBody>
      </p:sp>
      <p:sp>
        <p:nvSpPr>
          <p:cNvPr id="24" name="TextBox 23">
            <a:extLst>
              <a:ext uri="{FF2B5EF4-FFF2-40B4-BE49-F238E27FC236}">
                <a16:creationId xmlns:a16="http://schemas.microsoft.com/office/drawing/2014/main" id="{E4E71BA5-0A06-4B21-9AFE-A33DD7BC80F2}"/>
              </a:ext>
            </a:extLst>
          </p:cNvPr>
          <p:cNvSpPr txBox="1"/>
          <p:nvPr/>
        </p:nvSpPr>
        <p:spPr>
          <a:xfrm rot="16200000">
            <a:off x="4123825" y="3280752"/>
            <a:ext cx="1194161" cy="276999"/>
          </a:xfrm>
          <a:prstGeom prst="rect">
            <a:avLst/>
          </a:prstGeom>
          <a:noFill/>
        </p:spPr>
        <p:txBody>
          <a:bodyPr wrap="square" rtlCol="0">
            <a:spAutoFit/>
          </a:bodyPr>
          <a:lstStyle/>
          <a:p>
            <a:r>
              <a:rPr lang="en-US" sz="1200" dirty="0"/>
              <a:t>True Labels</a:t>
            </a:r>
            <a:endParaRPr lang="en-ID" sz="1200" dirty="0"/>
          </a:p>
        </p:txBody>
      </p:sp>
      <p:graphicFrame>
        <p:nvGraphicFramePr>
          <p:cNvPr id="26" name="Table 3">
            <a:extLst>
              <a:ext uri="{FF2B5EF4-FFF2-40B4-BE49-F238E27FC236}">
                <a16:creationId xmlns:a16="http://schemas.microsoft.com/office/drawing/2014/main" id="{4EC89F9B-BC27-457C-B19E-109F10707323}"/>
              </a:ext>
            </a:extLst>
          </p:cNvPr>
          <p:cNvGraphicFramePr>
            <a:graphicFrameLocks noGrp="1"/>
          </p:cNvGraphicFramePr>
          <p:nvPr>
            <p:extLst>
              <p:ext uri="{D42A27DB-BD31-4B8C-83A1-F6EECF244321}">
                <p14:modId xmlns:p14="http://schemas.microsoft.com/office/powerpoint/2010/main" val="3875456945"/>
              </p:ext>
            </p:extLst>
          </p:nvPr>
        </p:nvGraphicFramePr>
        <p:xfrm>
          <a:off x="8825114" y="2530258"/>
          <a:ext cx="2515098" cy="1486074"/>
        </p:xfrm>
        <a:graphic>
          <a:graphicData uri="http://schemas.openxmlformats.org/drawingml/2006/table">
            <a:tbl>
              <a:tblPr firstRow="1" bandRow="1">
                <a:tableStyleId>{5C22544A-7EE6-4342-B048-85BDC9FD1C3A}</a:tableStyleId>
              </a:tblPr>
              <a:tblGrid>
                <a:gridCol w="838366">
                  <a:extLst>
                    <a:ext uri="{9D8B030D-6E8A-4147-A177-3AD203B41FA5}">
                      <a16:colId xmlns:a16="http://schemas.microsoft.com/office/drawing/2014/main" val="2379002882"/>
                    </a:ext>
                  </a:extLst>
                </a:gridCol>
                <a:gridCol w="838366">
                  <a:extLst>
                    <a:ext uri="{9D8B030D-6E8A-4147-A177-3AD203B41FA5}">
                      <a16:colId xmlns:a16="http://schemas.microsoft.com/office/drawing/2014/main" val="671791671"/>
                    </a:ext>
                  </a:extLst>
                </a:gridCol>
                <a:gridCol w="838366">
                  <a:extLst>
                    <a:ext uri="{9D8B030D-6E8A-4147-A177-3AD203B41FA5}">
                      <a16:colId xmlns:a16="http://schemas.microsoft.com/office/drawing/2014/main" val="1633534199"/>
                    </a:ext>
                  </a:extLst>
                </a:gridCol>
              </a:tblGrid>
              <a:tr h="495358">
                <a:tc>
                  <a:txBody>
                    <a:bodyPr/>
                    <a:lstStyle/>
                    <a:p>
                      <a:pPr algn="ctr"/>
                      <a:r>
                        <a:rPr lang="en-US" sz="1400" dirty="0"/>
                        <a:t>Label 2</a:t>
                      </a:r>
                      <a:endParaRPr lang="en-ID" sz="1400" dirty="0"/>
                    </a:p>
                  </a:txBody>
                  <a:tcPr marL="68872" marR="68872" marT="34436" marB="34436" anchor="ctr"/>
                </a:tc>
                <a:tc>
                  <a:txBody>
                    <a:bodyPr/>
                    <a:lstStyle/>
                    <a:p>
                      <a:pPr algn="ctr"/>
                      <a:r>
                        <a:rPr lang="en-US" sz="1400" dirty="0"/>
                        <a:t>2</a:t>
                      </a:r>
                      <a:endParaRPr lang="en-ID" sz="1400" dirty="0"/>
                    </a:p>
                  </a:txBody>
                  <a:tcPr marL="68872" marR="68872" marT="34436" marB="34436" anchor="ctr"/>
                </a:tc>
                <a:tc>
                  <a:txBody>
                    <a:bodyPr/>
                    <a:lstStyle/>
                    <a:p>
                      <a:pPr algn="ctr"/>
                      <a:r>
                        <a:rPr lang="en-US" sz="1400" dirty="0"/>
                        <a:t>!= 2</a:t>
                      </a:r>
                      <a:endParaRPr lang="en-ID" sz="1400" dirty="0"/>
                    </a:p>
                  </a:txBody>
                  <a:tcPr marL="68872" marR="68872" marT="34436" marB="34436" anchor="ctr"/>
                </a:tc>
                <a:extLst>
                  <a:ext uri="{0D108BD9-81ED-4DB2-BD59-A6C34878D82A}">
                    <a16:rowId xmlns:a16="http://schemas.microsoft.com/office/drawing/2014/main" val="2291835543"/>
                  </a:ext>
                </a:extLst>
              </a:tr>
              <a:tr h="495358">
                <a:tc>
                  <a:txBody>
                    <a:bodyPr/>
                    <a:lstStyle/>
                    <a:p>
                      <a:pPr algn="ctr"/>
                      <a:r>
                        <a:rPr lang="en-US" sz="1400" dirty="0"/>
                        <a:t>2</a:t>
                      </a:r>
                      <a:endParaRPr lang="en-ID" sz="1400" dirty="0"/>
                    </a:p>
                  </a:txBody>
                  <a:tcPr marL="68872" marR="68872" marT="34436" marB="34436" anchor="ctr"/>
                </a:tc>
                <a:tc>
                  <a:txBody>
                    <a:bodyPr/>
                    <a:lstStyle/>
                    <a:p>
                      <a:pPr algn="ctr"/>
                      <a:r>
                        <a:rPr lang="en-US" sz="1400" dirty="0"/>
                        <a:t>556</a:t>
                      </a:r>
                      <a:endParaRPr lang="en-ID" sz="1400" dirty="0"/>
                    </a:p>
                  </a:txBody>
                  <a:tcPr marL="68872" marR="68872" marT="34436" marB="34436" anchor="ctr"/>
                </a:tc>
                <a:tc>
                  <a:txBody>
                    <a:bodyPr/>
                    <a:lstStyle/>
                    <a:p>
                      <a:pPr algn="ctr"/>
                      <a:r>
                        <a:rPr lang="en-US" sz="1400" dirty="0"/>
                        <a:t>70</a:t>
                      </a:r>
                      <a:endParaRPr lang="en-ID" sz="1400" dirty="0"/>
                    </a:p>
                  </a:txBody>
                  <a:tcPr marL="68872" marR="68872" marT="34436" marB="34436" anchor="ctr"/>
                </a:tc>
                <a:extLst>
                  <a:ext uri="{0D108BD9-81ED-4DB2-BD59-A6C34878D82A}">
                    <a16:rowId xmlns:a16="http://schemas.microsoft.com/office/drawing/2014/main" val="2797781086"/>
                  </a:ext>
                </a:extLst>
              </a:tr>
              <a:tr h="495358">
                <a:tc>
                  <a:txBody>
                    <a:bodyPr/>
                    <a:lstStyle/>
                    <a:p>
                      <a:pPr algn="ctr"/>
                      <a:r>
                        <a:rPr lang="en-US" sz="1400" dirty="0"/>
                        <a:t>!= 2</a:t>
                      </a:r>
                      <a:endParaRPr lang="en-ID" sz="1400" dirty="0"/>
                    </a:p>
                  </a:txBody>
                  <a:tcPr marL="68872" marR="68872" marT="34436" marB="34436" anchor="ctr"/>
                </a:tc>
                <a:tc>
                  <a:txBody>
                    <a:bodyPr/>
                    <a:lstStyle/>
                    <a:p>
                      <a:pPr algn="ctr"/>
                      <a:r>
                        <a:rPr lang="en-US" sz="1400" dirty="0"/>
                        <a:t>73</a:t>
                      </a:r>
                      <a:endParaRPr lang="en-ID" sz="1400" dirty="0"/>
                    </a:p>
                  </a:txBody>
                  <a:tcPr marL="68872" marR="68872" marT="34436" marB="34436" anchor="ctr"/>
                </a:tc>
                <a:tc>
                  <a:txBody>
                    <a:bodyPr/>
                    <a:lstStyle/>
                    <a:p>
                      <a:pPr algn="ctr"/>
                      <a:r>
                        <a:rPr lang="en-US" sz="1400" dirty="0"/>
                        <a:t>401</a:t>
                      </a:r>
                      <a:endParaRPr lang="en-ID" sz="1400" dirty="0"/>
                    </a:p>
                  </a:txBody>
                  <a:tcPr marL="68872" marR="68872" marT="34436" marB="34436" anchor="ctr"/>
                </a:tc>
                <a:extLst>
                  <a:ext uri="{0D108BD9-81ED-4DB2-BD59-A6C34878D82A}">
                    <a16:rowId xmlns:a16="http://schemas.microsoft.com/office/drawing/2014/main" val="2903996724"/>
                  </a:ext>
                </a:extLst>
              </a:tr>
            </a:tbl>
          </a:graphicData>
        </a:graphic>
      </p:graphicFrame>
      <p:sp>
        <p:nvSpPr>
          <p:cNvPr id="27" name="TextBox 26">
            <a:extLst>
              <a:ext uri="{FF2B5EF4-FFF2-40B4-BE49-F238E27FC236}">
                <a16:creationId xmlns:a16="http://schemas.microsoft.com/office/drawing/2014/main" id="{12D7598F-B82E-4631-9947-093D2235D32B}"/>
              </a:ext>
            </a:extLst>
          </p:cNvPr>
          <p:cNvSpPr txBox="1"/>
          <p:nvPr/>
        </p:nvSpPr>
        <p:spPr>
          <a:xfrm>
            <a:off x="9837923" y="2214869"/>
            <a:ext cx="1592580" cy="276999"/>
          </a:xfrm>
          <a:prstGeom prst="rect">
            <a:avLst/>
          </a:prstGeom>
          <a:noFill/>
        </p:spPr>
        <p:txBody>
          <a:bodyPr wrap="square" rtlCol="0">
            <a:spAutoFit/>
          </a:bodyPr>
          <a:lstStyle/>
          <a:p>
            <a:r>
              <a:rPr lang="en-US" sz="1200" dirty="0"/>
              <a:t>Predicted Labels</a:t>
            </a:r>
            <a:endParaRPr lang="en-ID" sz="1200" dirty="0"/>
          </a:p>
        </p:txBody>
      </p:sp>
      <p:sp>
        <p:nvSpPr>
          <p:cNvPr id="28" name="TextBox 27">
            <a:extLst>
              <a:ext uri="{FF2B5EF4-FFF2-40B4-BE49-F238E27FC236}">
                <a16:creationId xmlns:a16="http://schemas.microsoft.com/office/drawing/2014/main" id="{82131C5F-C85C-43B2-A757-C244816BA869}"/>
              </a:ext>
            </a:extLst>
          </p:cNvPr>
          <p:cNvSpPr txBox="1"/>
          <p:nvPr/>
        </p:nvSpPr>
        <p:spPr>
          <a:xfrm rot="16200000">
            <a:off x="8089534" y="3280752"/>
            <a:ext cx="1194161" cy="276999"/>
          </a:xfrm>
          <a:prstGeom prst="rect">
            <a:avLst/>
          </a:prstGeom>
          <a:noFill/>
        </p:spPr>
        <p:txBody>
          <a:bodyPr wrap="square" rtlCol="0">
            <a:spAutoFit/>
          </a:bodyPr>
          <a:lstStyle/>
          <a:p>
            <a:r>
              <a:rPr lang="en-US" sz="1200" dirty="0"/>
              <a:t>True Labels</a:t>
            </a:r>
            <a:endParaRPr lang="en-ID" sz="12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4B58CC2-A3E1-484F-A34B-2D908DD7567F}"/>
                  </a:ext>
                </a:extLst>
              </p:cNvPr>
              <p:cNvSpPr txBox="1"/>
              <p:nvPr/>
            </p:nvSpPr>
            <p:spPr>
              <a:xfrm>
                <a:off x="2345573" y="5165501"/>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𝟖𝟎</m:t>
                      </m:r>
                      <m:r>
                        <a:rPr lang="en-US" sz="1400" b="1" i="1" smtClean="0">
                          <a:latin typeface="Cambria Math" panose="02040503050406030204" pitchFamily="18" charset="0"/>
                        </a:rPr>
                        <m:t>,</m:t>
                      </m:r>
                      <m:r>
                        <a:rPr lang="en-US" sz="1400" b="1" i="1" smtClean="0">
                          <a:latin typeface="Cambria Math" panose="02040503050406030204" pitchFamily="18" charset="0"/>
                        </a:rPr>
                        <m:t>𝟕𝟒</m:t>
                      </m:r>
                      <m:r>
                        <a:rPr lang="en-US" sz="1400" b="1" i="1" smtClean="0">
                          <a:latin typeface="Cambria Math" panose="02040503050406030204" pitchFamily="18" charset="0"/>
                        </a:rPr>
                        <m:t>% </m:t>
                      </m:r>
                    </m:oMath>
                  </m:oMathPara>
                </a14:m>
                <a:endParaRPr lang="en-ID" sz="1400" b="1" dirty="0"/>
              </a:p>
            </p:txBody>
          </p:sp>
        </mc:Choice>
        <mc:Fallback xmlns="">
          <p:sp>
            <p:nvSpPr>
              <p:cNvPr id="29" name="TextBox 28">
                <a:extLst>
                  <a:ext uri="{FF2B5EF4-FFF2-40B4-BE49-F238E27FC236}">
                    <a16:creationId xmlns:a16="http://schemas.microsoft.com/office/drawing/2014/main" id="{D4B58CC2-A3E1-484F-A34B-2D908DD7567F}"/>
                  </a:ext>
                </a:extLst>
              </p:cNvPr>
              <p:cNvSpPr txBox="1">
                <a:spLocks noRot="1" noChangeAspect="1" noMove="1" noResize="1" noEditPoints="1" noAdjustHandles="1" noChangeArrowheads="1" noChangeShapeType="1" noTextEdit="1"/>
              </p:cNvSpPr>
              <p:nvPr/>
            </p:nvSpPr>
            <p:spPr>
              <a:xfrm>
                <a:off x="2345573" y="5165501"/>
                <a:ext cx="931024" cy="215444"/>
              </a:xfrm>
              <a:prstGeom prst="rect">
                <a:avLst/>
              </a:prstGeom>
              <a:blipFill>
                <a:blip r:embed="rId6"/>
                <a:stretch>
                  <a:fillRect l="-1316" b="-1111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6CC529-E0A1-4388-9597-B26B6B9CE39D}"/>
                  </a:ext>
                </a:extLst>
              </p:cNvPr>
              <p:cNvSpPr txBox="1"/>
              <p:nvPr/>
            </p:nvSpPr>
            <p:spPr>
              <a:xfrm>
                <a:off x="1462674" y="6463195"/>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𝟖𝟎</m:t>
                      </m:r>
                      <m:r>
                        <a:rPr lang="en-US" sz="1400" b="1" i="1" smtClean="0">
                          <a:latin typeface="Cambria Math" panose="02040503050406030204" pitchFamily="18" charset="0"/>
                        </a:rPr>
                        <m:t>,</m:t>
                      </m:r>
                      <m:r>
                        <a:rPr lang="en-US" sz="1400" b="1" i="1" smtClean="0">
                          <a:latin typeface="Cambria Math" panose="02040503050406030204" pitchFamily="18" charset="0"/>
                        </a:rPr>
                        <m:t>𝟎𝟐</m:t>
                      </m:r>
                      <m:r>
                        <a:rPr lang="en-US" sz="1400" b="1" i="1" smtClean="0">
                          <a:latin typeface="Cambria Math" panose="02040503050406030204" pitchFamily="18" charset="0"/>
                        </a:rPr>
                        <m:t>% </m:t>
                      </m:r>
                    </m:oMath>
                  </m:oMathPara>
                </a14:m>
                <a:endParaRPr lang="en-ID" sz="1400" b="1" dirty="0"/>
              </a:p>
            </p:txBody>
          </p:sp>
        </mc:Choice>
        <mc:Fallback xmlns="">
          <p:sp>
            <p:nvSpPr>
              <p:cNvPr id="30" name="TextBox 29">
                <a:extLst>
                  <a:ext uri="{FF2B5EF4-FFF2-40B4-BE49-F238E27FC236}">
                    <a16:creationId xmlns:a16="http://schemas.microsoft.com/office/drawing/2014/main" id="{0B6CC529-E0A1-4388-9597-B26B6B9CE39D}"/>
                  </a:ext>
                </a:extLst>
              </p:cNvPr>
              <p:cNvSpPr txBox="1">
                <a:spLocks noRot="1" noChangeAspect="1" noMove="1" noResize="1" noEditPoints="1" noAdjustHandles="1" noChangeArrowheads="1" noChangeShapeType="1" noTextEdit="1"/>
              </p:cNvSpPr>
              <p:nvPr/>
            </p:nvSpPr>
            <p:spPr>
              <a:xfrm>
                <a:off x="1462674" y="6463195"/>
                <a:ext cx="931024" cy="215444"/>
              </a:xfrm>
              <a:prstGeom prst="rect">
                <a:avLst/>
              </a:prstGeom>
              <a:blipFill>
                <a:blip r:embed="rId7"/>
                <a:stretch>
                  <a:fillRect l="-1307" b="-1111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E9417D2-7FAE-48A6-8F64-78437DB33E56}"/>
                  </a:ext>
                </a:extLst>
              </p:cNvPr>
              <p:cNvSpPr txBox="1"/>
              <p:nvPr/>
            </p:nvSpPr>
            <p:spPr>
              <a:xfrm>
                <a:off x="4808250" y="4191504"/>
                <a:ext cx="2160656" cy="529504"/>
              </a:xfrm>
              <a:prstGeom prst="rect">
                <a:avLst/>
              </a:prstGeom>
              <a:noFill/>
            </p:spPr>
            <p:txBody>
              <a:bodyPr wrap="square" rtlCol="0">
                <a:spAutoFit/>
              </a:body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75</m:t>
                        </m:r>
                      </m:num>
                      <m:den>
                        <m:r>
                          <a:rPr lang="en-US" sz="2000" b="0" i="1" smtClean="0">
                            <a:latin typeface="Cambria Math" panose="02040503050406030204" pitchFamily="18" charset="0"/>
                          </a:rPr>
                          <m:t>75 +24</m:t>
                        </m:r>
                      </m:den>
                    </m:f>
                  </m:oMath>
                </a14:m>
                <a:endParaRPr lang="en-ID" sz="1600" dirty="0"/>
              </a:p>
            </p:txBody>
          </p:sp>
        </mc:Choice>
        <mc:Fallback xmlns="">
          <p:sp>
            <p:nvSpPr>
              <p:cNvPr id="31" name="TextBox 30">
                <a:extLst>
                  <a:ext uri="{FF2B5EF4-FFF2-40B4-BE49-F238E27FC236}">
                    <a16:creationId xmlns:a16="http://schemas.microsoft.com/office/drawing/2014/main" id="{4E9417D2-7FAE-48A6-8F64-78437DB33E56}"/>
                  </a:ext>
                </a:extLst>
              </p:cNvPr>
              <p:cNvSpPr txBox="1">
                <a:spLocks noRot="1" noChangeAspect="1" noMove="1" noResize="1" noEditPoints="1" noAdjustHandles="1" noChangeArrowheads="1" noChangeShapeType="1" noTextEdit="1"/>
              </p:cNvSpPr>
              <p:nvPr/>
            </p:nvSpPr>
            <p:spPr>
              <a:xfrm>
                <a:off x="4808250" y="4191504"/>
                <a:ext cx="2160656" cy="529504"/>
              </a:xfrm>
              <a:prstGeom prst="rect">
                <a:avLst/>
              </a:prstGeom>
              <a:blipFill>
                <a:blip r:embed="rId8"/>
                <a:stretch>
                  <a:fillRect l="-169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9D0FE3-CE83-4124-8D4B-F1B89E7ABB27}"/>
                  </a:ext>
                </a:extLst>
              </p:cNvPr>
              <p:cNvSpPr txBox="1"/>
              <p:nvPr/>
            </p:nvSpPr>
            <p:spPr>
              <a:xfrm>
                <a:off x="4808250" y="4999271"/>
                <a:ext cx="2160656" cy="529312"/>
              </a:xfrm>
              <a:prstGeom prst="rect">
                <a:avLst/>
              </a:prstGeom>
              <a:noFill/>
            </p:spPr>
            <p:txBody>
              <a:bodyPr wrap="square" rtlCol="0">
                <a:spAutoFit/>
              </a:body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75</m:t>
                        </m:r>
                      </m:num>
                      <m:den>
                        <m:r>
                          <a:rPr lang="en-US" sz="2000" b="0" i="1" smtClean="0">
                            <a:latin typeface="Cambria Math" panose="02040503050406030204" pitchFamily="18" charset="0"/>
                          </a:rPr>
                          <m:t>75 + 46</m:t>
                        </m:r>
                      </m:den>
                    </m:f>
                  </m:oMath>
                </a14:m>
                <a:endParaRPr lang="en-ID" sz="1600" dirty="0"/>
              </a:p>
            </p:txBody>
          </p:sp>
        </mc:Choice>
        <mc:Fallback xmlns="">
          <p:sp>
            <p:nvSpPr>
              <p:cNvPr id="32" name="TextBox 31">
                <a:extLst>
                  <a:ext uri="{FF2B5EF4-FFF2-40B4-BE49-F238E27FC236}">
                    <a16:creationId xmlns:a16="http://schemas.microsoft.com/office/drawing/2014/main" id="{D69D0FE3-CE83-4124-8D4B-F1B89E7ABB27}"/>
                  </a:ext>
                </a:extLst>
              </p:cNvPr>
              <p:cNvSpPr txBox="1">
                <a:spLocks noRot="1" noChangeAspect="1" noMove="1" noResize="1" noEditPoints="1" noAdjustHandles="1" noChangeArrowheads="1" noChangeShapeType="1" noTextEdit="1"/>
              </p:cNvSpPr>
              <p:nvPr/>
            </p:nvSpPr>
            <p:spPr>
              <a:xfrm>
                <a:off x="4808250" y="4999271"/>
                <a:ext cx="2160656" cy="529312"/>
              </a:xfrm>
              <a:prstGeom prst="rect">
                <a:avLst/>
              </a:prstGeom>
              <a:blipFill>
                <a:blip r:embed="rId9"/>
                <a:stretch>
                  <a:fillRect l="-169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3C0E6F5-787D-41EC-ACE6-1B1388876BB9}"/>
                  </a:ext>
                </a:extLst>
              </p:cNvPr>
              <p:cNvSpPr txBox="1"/>
              <p:nvPr/>
            </p:nvSpPr>
            <p:spPr>
              <a:xfrm>
                <a:off x="4828157" y="5726064"/>
                <a:ext cx="3740540" cy="510653"/>
              </a:xfrm>
              <a:prstGeom prst="rect">
                <a:avLst/>
              </a:prstGeom>
              <a:noFill/>
            </p:spPr>
            <p:txBody>
              <a:bodyPr wrap="square" rtlCol="0">
                <a:spAutoFit/>
              </a:bodyPr>
              <a:lstStyle/>
              <a:p>
                <a:r>
                  <a:rPr lang="en-US" sz="1600" b="1" dirty="0"/>
                  <a:t>f1 Score</a:t>
                </a:r>
                <a:r>
                  <a:rPr lang="en-US" sz="1400" dirty="0"/>
                  <a:t> = </a:t>
                </a:r>
                <a14:m>
                  <m:oMath xmlns:m="http://schemas.openxmlformats.org/officeDocument/2006/math">
                    <m:r>
                      <a:rPr lang="en-US" b="0" i="0" smtClean="0">
                        <a:latin typeface="Cambria Math" panose="02040503050406030204" pitchFamily="18" charset="0"/>
                      </a:rPr>
                      <m:t>2 </m:t>
                    </m:r>
                    <m:r>
                      <m:rPr>
                        <m:sty m:val="p"/>
                      </m:rPr>
                      <a:rPr lang="en-US" b="0" i="0" smtClean="0">
                        <a:latin typeface="Cambria Math" panose="02040503050406030204" pitchFamily="18" charset="0"/>
                      </a:rPr>
                      <m:t>x</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71,28 ∗ 55,37</m:t>
                        </m:r>
                      </m:num>
                      <m:den>
                        <m:r>
                          <a:rPr lang="en-US" b="0" i="1" smtClean="0">
                            <a:latin typeface="Cambria Math" panose="02040503050406030204" pitchFamily="18" charset="0"/>
                          </a:rPr>
                          <m:t>71,28 + 55,37</m:t>
                        </m:r>
                      </m:den>
                    </m:f>
                    <m:r>
                      <a:rPr lang="en-US" b="0" i="1" smtClean="0">
                        <a:latin typeface="Cambria Math" panose="02040503050406030204" pitchFamily="18" charset="0"/>
                      </a:rPr>
                      <m:t>)</m:t>
                    </m:r>
                  </m:oMath>
                </a14:m>
                <a:endParaRPr lang="en-ID" sz="1400" dirty="0"/>
              </a:p>
            </p:txBody>
          </p:sp>
        </mc:Choice>
        <mc:Fallback xmlns="">
          <p:sp>
            <p:nvSpPr>
              <p:cNvPr id="33" name="TextBox 32">
                <a:extLst>
                  <a:ext uri="{FF2B5EF4-FFF2-40B4-BE49-F238E27FC236}">
                    <a16:creationId xmlns:a16="http://schemas.microsoft.com/office/drawing/2014/main" id="{03C0E6F5-787D-41EC-ACE6-1B1388876BB9}"/>
                  </a:ext>
                </a:extLst>
              </p:cNvPr>
              <p:cNvSpPr txBox="1">
                <a:spLocks noRot="1" noChangeAspect="1" noMove="1" noResize="1" noEditPoints="1" noAdjustHandles="1" noChangeArrowheads="1" noChangeShapeType="1" noTextEdit="1"/>
              </p:cNvSpPr>
              <p:nvPr/>
            </p:nvSpPr>
            <p:spPr>
              <a:xfrm>
                <a:off x="4828157" y="5726064"/>
                <a:ext cx="3740540" cy="510653"/>
              </a:xfrm>
              <a:prstGeom prst="rect">
                <a:avLst/>
              </a:prstGeom>
              <a:blipFill>
                <a:blip r:embed="rId10"/>
                <a:stretch>
                  <a:fillRect l="-814"/>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AE350ED-FCA3-4590-AAD3-74747637CF83}"/>
                  </a:ext>
                </a:extLst>
              </p:cNvPr>
              <p:cNvSpPr txBox="1"/>
              <p:nvPr/>
            </p:nvSpPr>
            <p:spPr>
              <a:xfrm>
                <a:off x="6704771" y="4354164"/>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𝟕𝟓</m:t>
                      </m:r>
                      <m:r>
                        <a:rPr lang="en-US" sz="1400" b="1" i="1" smtClean="0">
                          <a:latin typeface="Cambria Math" panose="02040503050406030204" pitchFamily="18" charset="0"/>
                        </a:rPr>
                        <m:t>,</m:t>
                      </m:r>
                      <m:r>
                        <a:rPr lang="en-US" sz="1400" b="1" i="1" smtClean="0">
                          <a:latin typeface="Cambria Math" panose="02040503050406030204" pitchFamily="18" charset="0"/>
                        </a:rPr>
                        <m:t>𝟖𝟎</m:t>
                      </m:r>
                      <m:r>
                        <a:rPr lang="en-US" sz="1400" b="1" i="1" smtClean="0">
                          <a:latin typeface="Cambria Math" panose="02040503050406030204" pitchFamily="18" charset="0"/>
                        </a:rPr>
                        <m:t>% </m:t>
                      </m:r>
                    </m:oMath>
                  </m:oMathPara>
                </a14:m>
                <a:endParaRPr lang="en-ID" sz="1400" b="1" dirty="0"/>
              </a:p>
            </p:txBody>
          </p:sp>
        </mc:Choice>
        <mc:Fallback xmlns="">
          <p:sp>
            <p:nvSpPr>
              <p:cNvPr id="34" name="TextBox 33">
                <a:extLst>
                  <a:ext uri="{FF2B5EF4-FFF2-40B4-BE49-F238E27FC236}">
                    <a16:creationId xmlns:a16="http://schemas.microsoft.com/office/drawing/2014/main" id="{EAE350ED-FCA3-4590-AAD3-74747637CF83}"/>
                  </a:ext>
                </a:extLst>
              </p:cNvPr>
              <p:cNvSpPr txBox="1">
                <a:spLocks noRot="1" noChangeAspect="1" noMove="1" noResize="1" noEditPoints="1" noAdjustHandles="1" noChangeArrowheads="1" noChangeShapeType="1" noTextEdit="1"/>
              </p:cNvSpPr>
              <p:nvPr/>
            </p:nvSpPr>
            <p:spPr>
              <a:xfrm>
                <a:off x="6704771" y="4354164"/>
                <a:ext cx="931024" cy="215444"/>
              </a:xfrm>
              <a:prstGeom prst="rect">
                <a:avLst/>
              </a:prstGeom>
              <a:blipFill>
                <a:blip r:embed="rId11"/>
                <a:stretch>
                  <a:fillRect l="-1307" b="-1111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874E19-BE2E-4AB1-8A5B-2D021CCF10F1}"/>
                  </a:ext>
                </a:extLst>
              </p:cNvPr>
              <p:cNvSpPr txBox="1"/>
              <p:nvPr/>
            </p:nvSpPr>
            <p:spPr>
              <a:xfrm>
                <a:off x="6459843" y="5154362"/>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𝟔𝟏</m:t>
                      </m:r>
                      <m:r>
                        <a:rPr lang="en-US" sz="1400" b="1" i="1" smtClean="0">
                          <a:latin typeface="Cambria Math" panose="02040503050406030204" pitchFamily="18" charset="0"/>
                        </a:rPr>
                        <m:t>,</m:t>
                      </m:r>
                      <m:r>
                        <a:rPr lang="en-US" sz="1400" b="1" i="1" smtClean="0">
                          <a:latin typeface="Cambria Math" panose="02040503050406030204" pitchFamily="18" charset="0"/>
                        </a:rPr>
                        <m:t>𝟗𝟖</m:t>
                      </m:r>
                      <m:r>
                        <a:rPr lang="en-US" sz="1400" b="1" i="1" smtClean="0">
                          <a:latin typeface="Cambria Math" panose="02040503050406030204" pitchFamily="18" charset="0"/>
                        </a:rPr>
                        <m:t>% </m:t>
                      </m:r>
                    </m:oMath>
                  </m:oMathPara>
                </a14:m>
                <a:endParaRPr lang="en-ID" sz="1400" b="1" dirty="0"/>
              </a:p>
            </p:txBody>
          </p:sp>
        </mc:Choice>
        <mc:Fallback xmlns="">
          <p:sp>
            <p:nvSpPr>
              <p:cNvPr id="35" name="TextBox 34">
                <a:extLst>
                  <a:ext uri="{FF2B5EF4-FFF2-40B4-BE49-F238E27FC236}">
                    <a16:creationId xmlns:a16="http://schemas.microsoft.com/office/drawing/2014/main" id="{A9874E19-BE2E-4AB1-8A5B-2D021CCF10F1}"/>
                  </a:ext>
                </a:extLst>
              </p:cNvPr>
              <p:cNvSpPr txBox="1">
                <a:spLocks noRot="1" noChangeAspect="1" noMove="1" noResize="1" noEditPoints="1" noAdjustHandles="1" noChangeArrowheads="1" noChangeShapeType="1" noTextEdit="1"/>
              </p:cNvSpPr>
              <p:nvPr/>
            </p:nvSpPr>
            <p:spPr>
              <a:xfrm>
                <a:off x="6459843" y="5154362"/>
                <a:ext cx="931024" cy="215444"/>
              </a:xfrm>
              <a:prstGeom prst="rect">
                <a:avLst/>
              </a:prstGeom>
              <a:blipFill>
                <a:blip r:embed="rId12"/>
                <a:stretch>
                  <a:fillRect l="-1316" b="-1142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5CDF626-CDE6-4825-85B4-9B286B741107}"/>
                  </a:ext>
                </a:extLst>
              </p:cNvPr>
              <p:cNvSpPr txBox="1"/>
              <p:nvPr/>
            </p:nvSpPr>
            <p:spPr>
              <a:xfrm>
                <a:off x="5596194" y="6452056"/>
                <a:ext cx="9711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𝟔𝟐</m:t>
                      </m:r>
                      <m:r>
                        <a:rPr lang="en-US" sz="1400" b="1" i="1" smtClean="0">
                          <a:latin typeface="Cambria Math" panose="02040503050406030204" pitchFamily="18" charset="0"/>
                        </a:rPr>
                        <m:t>,</m:t>
                      </m:r>
                      <m:r>
                        <a:rPr lang="en-US" sz="1400" b="1" i="1" smtClean="0">
                          <a:latin typeface="Cambria Math" panose="02040503050406030204" pitchFamily="18" charset="0"/>
                        </a:rPr>
                        <m:t>𝟑𝟑</m:t>
                      </m:r>
                      <m:r>
                        <a:rPr lang="en-US" sz="1400" b="1" i="1" smtClean="0">
                          <a:latin typeface="Cambria Math" panose="02040503050406030204" pitchFamily="18" charset="0"/>
                        </a:rPr>
                        <m:t> % </m:t>
                      </m:r>
                    </m:oMath>
                  </m:oMathPara>
                </a14:m>
                <a:endParaRPr lang="en-ID" sz="1400" b="1" dirty="0"/>
              </a:p>
            </p:txBody>
          </p:sp>
        </mc:Choice>
        <mc:Fallback xmlns="">
          <p:sp>
            <p:nvSpPr>
              <p:cNvPr id="36" name="TextBox 35">
                <a:extLst>
                  <a:ext uri="{FF2B5EF4-FFF2-40B4-BE49-F238E27FC236}">
                    <a16:creationId xmlns:a16="http://schemas.microsoft.com/office/drawing/2014/main" id="{25CDF626-CDE6-4825-85B4-9B286B741107}"/>
                  </a:ext>
                </a:extLst>
              </p:cNvPr>
              <p:cNvSpPr txBox="1">
                <a:spLocks noRot="1" noChangeAspect="1" noMove="1" noResize="1" noEditPoints="1" noAdjustHandles="1" noChangeArrowheads="1" noChangeShapeType="1" noTextEdit="1"/>
              </p:cNvSpPr>
              <p:nvPr/>
            </p:nvSpPr>
            <p:spPr>
              <a:xfrm>
                <a:off x="5596194" y="6452056"/>
                <a:ext cx="971100" cy="215444"/>
              </a:xfrm>
              <a:prstGeom prst="rect">
                <a:avLst/>
              </a:prstGeom>
              <a:blipFill>
                <a:blip r:embed="rId13"/>
                <a:stretch>
                  <a:fillRect l="-629" b="-1111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3C8FB69-A015-41AD-BCA4-273707236E13}"/>
                  </a:ext>
                </a:extLst>
              </p:cNvPr>
              <p:cNvSpPr txBox="1"/>
              <p:nvPr/>
            </p:nvSpPr>
            <p:spPr>
              <a:xfrm>
                <a:off x="8737405" y="4146544"/>
                <a:ext cx="2160656" cy="529312"/>
              </a:xfrm>
              <a:prstGeom prst="rect">
                <a:avLst/>
              </a:prstGeom>
              <a:noFill/>
            </p:spPr>
            <p:txBody>
              <a:bodyPr wrap="square" rtlCol="0">
                <a:spAutoFit/>
              </a:body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556</m:t>
                        </m:r>
                      </m:num>
                      <m:den>
                        <m:r>
                          <a:rPr lang="en-US" sz="2000" b="0" i="1" smtClean="0">
                            <a:latin typeface="Cambria Math" panose="02040503050406030204" pitchFamily="18" charset="0"/>
                          </a:rPr>
                          <m:t>556 + 73</m:t>
                        </m:r>
                      </m:den>
                    </m:f>
                  </m:oMath>
                </a14:m>
                <a:endParaRPr lang="en-ID" sz="1600" dirty="0"/>
              </a:p>
            </p:txBody>
          </p:sp>
        </mc:Choice>
        <mc:Fallback xmlns="">
          <p:sp>
            <p:nvSpPr>
              <p:cNvPr id="37" name="TextBox 36">
                <a:extLst>
                  <a:ext uri="{FF2B5EF4-FFF2-40B4-BE49-F238E27FC236}">
                    <a16:creationId xmlns:a16="http://schemas.microsoft.com/office/drawing/2014/main" id="{43C8FB69-A015-41AD-BCA4-273707236E13}"/>
                  </a:ext>
                </a:extLst>
              </p:cNvPr>
              <p:cNvSpPr txBox="1">
                <a:spLocks noRot="1" noChangeAspect="1" noMove="1" noResize="1" noEditPoints="1" noAdjustHandles="1" noChangeArrowheads="1" noChangeShapeType="1" noTextEdit="1"/>
              </p:cNvSpPr>
              <p:nvPr/>
            </p:nvSpPr>
            <p:spPr>
              <a:xfrm>
                <a:off x="8737405" y="4146544"/>
                <a:ext cx="2160656" cy="529312"/>
              </a:xfrm>
              <a:prstGeom prst="rect">
                <a:avLst/>
              </a:prstGeom>
              <a:blipFill>
                <a:blip r:embed="rId14"/>
                <a:stretch>
                  <a:fillRect l="-1408"/>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FB9B2BC-DD21-4E3E-9AAC-360CF7004850}"/>
                  </a:ext>
                </a:extLst>
              </p:cNvPr>
              <p:cNvSpPr txBox="1"/>
              <p:nvPr/>
            </p:nvSpPr>
            <p:spPr>
              <a:xfrm>
                <a:off x="8737405" y="4954311"/>
                <a:ext cx="2160656" cy="529312"/>
              </a:xfrm>
              <a:prstGeom prst="rect">
                <a:avLst/>
              </a:prstGeom>
              <a:noFill/>
            </p:spPr>
            <p:txBody>
              <a:bodyPr wrap="square" rtlCol="0">
                <a:spAutoFit/>
              </a:body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556</m:t>
                        </m:r>
                      </m:num>
                      <m:den>
                        <m:r>
                          <a:rPr lang="en-US" sz="2000" b="0" i="1" smtClean="0">
                            <a:latin typeface="Cambria Math" panose="02040503050406030204" pitchFamily="18" charset="0"/>
                          </a:rPr>
                          <m:t>556 + 70</m:t>
                        </m:r>
                      </m:den>
                    </m:f>
                  </m:oMath>
                </a14:m>
                <a:endParaRPr lang="en-ID" sz="1600" dirty="0"/>
              </a:p>
            </p:txBody>
          </p:sp>
        </mc:Choice>
        <mc:Fallback xmlns="">
          <p:sp>
            <p:nvSpPr>
              <p:cNvPr id="38" name="TextBox 37">
                <a:extLst>
                  <a:ext uri="{FF2B5EF4-FFF2-40B4-BE49-F238E27FC236}">
                    <a16:creationId xmlns:a16="http://schemas.microsoft.com/office/drawing/2014/main" id="{DFB9B2BC-DD21-4E3E-9AAC-360CF7004850}"/>
                  </a:ext>
                </a:extLst>
              </p:cNvPr>
              <p:cNvSpPr txBox="1">
                <a:spLocks noRot="1" noChangeAspect="1" noMove="1" noResize="1" noEditPoints="1" noAdjustHandles="1" noChangeArrowheads="1" noChangeShapeType="1" noTextEdit="1"/>
              </p:cNvSpPr>
              <p:nvPr/>
            </p:nvSpPr>
            <p:spPr>
              <a:xfrm>
                <a:off x="8737405" y="4954311"/>
                <a:ext cx="2160656" cy="529312"/>
              </a:xfrm>
              <a:prstGeom prst="rect">
                <a:avLst/>
              </a:prstGeom>
              <a:blipFill>
                <a:blip r:embed="rId15"/>
                <a:stretch>
                  <a:fillRect l="-1408"/>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EC84570-F65A-4A20-A6B5-7110282B2D51}"/>
                  </a:ext>
                </a:extLst>
              </p:cNvPr>
              <p:cNvSpPr txBox="1"/>
              <p:nvPr/>
            </p:nvSpPr>
            <p:spPr>
              <a:xfrm>
                <a:off x="8680312" y="5681104"/>
                <a:ext cx="3740540" cy="510653"/>
              </a:xfrm>
              <a:prstGeom prst="rect">
                <a:avLst/>
              </a:prstGeom>
              <a:noFill/>
            </p:spPr>
            <p:txBody>
              <a:bodyPr wrap="square" rtlCol="0">
                <a:spAutoFit/>
              </a:bodyPr>
              <a:lstStyle/>
              <a:p>
                <a:r>
                  <a:rPr lang="en-US" sz="1600" b="1" dirty="0"/>
                  <a:t>f1 Score</a:t>
                </a:r>
                <a:r>
                  <a:rPr lang="en-US" sz="1400" dirty="0"/>
                  <a:t> = </a:t>
                </a:r>
                <a14:m>
                  <m:oMath xmlns:m="http://schemas.openxmlformats.org/officeDocument/2006/math">
                    <m:r>
                      <a:rPr lang="en-US" b="0" i="0" smtClean="0">
                        <a:latin typeface="Cambria Math" panose="02040503050406030204" pitchFamily="18" charset="0"/>
                      </a:rPr>
                      <m:t>2 </m:t>
                    </m:r>
                    <m:r>
                      <m:rPr>
                        <m:sty m:val="p"/>
                      </m:rPr>
                      <a:rPr lang="en-US" b="0" i="0" smtClean="0">
                        <a:latin typeface="Cambria Math" panose="02040503050406030204" pitchFamily="18" charset="0"/>
                      </a:rPr>
                      <m:t>x</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88,39 ∗ 88,82</m:t>
                        </m:r>
                      </m:num>
                      <m:den>
                        <m:r>
                          <a:rPr lang="en-US" b="0" i="1" smtClean="0">
                            <a:latin typeface="Cambria Math" panose="02040503050406030204" pitchFamily="18" charset="0"/>
                          </a:rPr>
                          <m:t>88,39 + 88,82</m:t>
                        </m:r>
                      </m:den>
                    </m:f>
                    <m:r>
                      <a:rPr lang="en-US" b="0" i="1" smtClean="0">
                        <a:latin typeface="Cambria Math" panose="02040503050406030204" pitchFamily="18" charset="0"/>
                      </a:rPr>
                      <m:t>)</m:t>
                    </m:r>
                  </m:oMath>
                </a14:m>
                <a:endParaRPr lang="en-ID" sz="1400" dirty="0"/>
              </a:p>
            </p:txBody>
          </p:sp>
        </mc:Choice>
        <mc:Fallback xmlns="">
          <p:sp>
            <p:nvSpPr>
              <p:cNvPr id="39" name="TextBox 38">
                <a:extLst>
                  <a:ext uri="{FF2B5EF4-FFF2-40B4-BE49-F238E27FC236}">
                    <a16:creationId xmlns:a16="http://schemas.microsoft.com/office/drawing/2014/main" id="{8EC84570-F65A-4A20-A6B5-7110282B2D51}"/>
                  </a:ext>
                </a:extLst>
              </p:cNvPr>
              <p:cNvSpPr txBox="1">
                <a:spLocks noRot="1" noChangeAspect="1" noMove="1" noResize="1" noEditPoints="1" noAdjustHandles="1" noChangeArrowheads="1" noChangeShapeType="1" noTextEdit="1"/>
              </p:cNvSpPr>
              <p:nvPr/>
            </p:nvSpPr>
            <p:spPr>
              <a:xfrm>
                <a:off x="8680312" y="5681104"/>
                <a:ext cx="3740540" cy="510653"/>
              </a:xfrm>
              <a:prstGeom prst="rect">
                <a:avLst/>
              </a:prstGeom>
              <a:blipFill>
                <a:blip r:embed="rId16"/>
                <a:stretch>
                  <a:fillRect l="-977"/>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C738641-4082-4E5C-A2B1-06A974568DFE}"/>
                  </a:ext>
                </a:extLst>
              </p:cNvPr>
              <p:cNvSpPr txBox="1"/>
              <p:nvPr/>
            </p:nvSpPr>
            <p:spPr>
              <a:xfrm>
                <a:off x="10633926" y="4309204"/>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𝟖𝟖</m:t>
                      </m:r>
                      <m:r>
                        <a:rPr lang="en-US" sz="1400" b="1" i="1" smtClean="0">
                          <a:latin typeface="Cambria Math" panose="02040503050406030204" pitchFamily="18" charset="0"/>
                        </a:rPr>
                        <m:t>,</m:t>
                      </m:r>
                      <m:r>
                        <a:rPr lang="en-US" sz="1400" b="1" i="1" smtClean="0">
                          <a:latin typeface="Cambria Math" panose="02040503050406030204" pitchFamily="18" charset="0"/>
                        </a:rPr>
                        <m:t>𝟑𝟗</m:t>
                      </m:r>
                      <m:r>
                        <a:rPr lang="en-US" sz="1400" b="1" i="1" smtClean="0">
                          <a:latin typeface="Cambria Math" panose="02040503050406030204" pitchFamily="18" charset="0"/>
                        </a:rPr>
                        <m:t>% </m:t>
                      </m:r>
                    </m:oMath>
                  </m:oMathPara>
                </a14:m>
                <a:endParaRPr lang="en-ID" sz="1400" b="1" dirty="0"/>
              </a:p>
            </p:txBody>
          </p:sp>
        </mc:Choice>
        <mc:Fallback xmlns="">
          <p:sp>
            <p:nvSpPr>
              <p:cNvPr id="40" name="TextBox 39">
                <a:extLst>
                  <a:ext uri="{FF2B5EF4-FFF2-40B4-BE49-F238E27FC236}">
                    <a16:creationId xmlns:a16="http://schemas.microsoft.com/office/drawing/2014/main" id="{2C738641-4082-4E5C-A2B1-06A974568DFE}"/>
                  </a:ext>
                </a:extLst>
              </p:cNvPr>
              <p:cNvSpPr txBox="1">
                <a:spLocks noRot="1" noChangeAspect="1" noMove="1" noResize="1" noEditPoints="1" noAdjustHandles="1" noChangeArrowheads="1" noChangeShapeType="1" noTextEdit="1"/>
              </p:cNvSpPr>
              <p:nvPr/>
            </p:nvSpPr>
            <p:spPr>
              <a:xfrm>
                <a:off x="10633926" y="4309204"/>
                <a:ext cx="931024" cy="215444"/>
              </a:xfrm>
              <a:prstGeom prst="rect">
                <a:avLst/>
              </a:prstGeom>
              <a:blipFill>
                <a:blip r:embed="rId17"/>
                <a:stretch>
                  <a:fillRect l="-654" b="-1142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D527B5E-8872-4ACE-A3D3-C25CDE19C363}"/>
                  </a:ext>
                </a:extLst>
              </p:cNvPr>
              <p:cNvSpPr txBox="1"/>
              <p:nvPr/>
            </p:nvSpPr>
            <p:spPr>
              <a:xfrm>
                <a:off x="10388998" y="5109402"/>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𝟖𝟖</m:t>
                      </m:r>
                      <m:r>
                        <a:rPr lang="en-US" sz="1400" b="1" i="1" smtClean="0">
                          <a:latin typeface="Cambria Math" panose="02040503050406030204" pitchFamily="18" charset="0"/>
                        </a:rPr>
                        <m:t>,</m:t>
                      </m:r>
                      <m:r>
                        <a:rPr lang="en-US" sz="1400" b="1" i="1" smtClean="0">
                          <a:latin typeface="Cambria Math" panose="02040503050406030204" pitchFamily="18" charset="0"/>
                        </a:rPr>
                        <m:t>𝟖𝟐</m:t>
                      </m:r>
                      <m:r>
                        <a:rPr lang="en-US" sz="1400" b="1" i="1" smtClean="0">
                          <a:latin typeface="Cambria Math" panose="02040503050406030204" pitchFamily="18" charset="0"/>
                        </a:rPr>
                        <m:t>% </m:t>
                      </m:r>
                    </m:oMath>
                  </m:oMathPara>
                </a14:m>
                <a:endParaRPr lang="en-ID" sz="1400" b="1" dirty="0"/>
              </a:p>
            </p:txBody>
          </p:sp>
        </mc:Choice>
        <mc:Fallback xmlns="">
          <p:sp>
            <p:nvSpPr>
              <p:cNvPr id="41" name="TextBox 40">
                <a:extLst>
                  <a:ext uri="{FF2B5EF4-FFF2-40B4-BE49-F238E27FC236}">
                    <a16:creationId xmlns:a16="http://schemas.microsoft.com/office/drawing/2014/main" id="{8D527B5E-8872-4ACE-A3D3-C25CDE19C363}"/>
                  </a:ext>
                </a:extLst>
              </p:cNvPr>
              <p:cNvSpPr txBox="1">
                <a:spLocks noRot="1" noChangeAspect="1" noMove="1" noResize="1" noEditPoints="1" noAdjustHandles="1" noChangeArrowheads="1" noChangeShapeType="1" noTextEdit="1"/>
              </p:cNvSpPr>
              <p:nvPr/>
            </p:nvSpPr>
            <p:spPr>
              <a:xfrm>
                <a:off x="10388998" y="5109402"/>
                <a:ext cx="931024" cy="215444"/>
              </a:xfrm>
              <a:prstGeom prst="rect">
                <a:avLst/>
              </a:prstGeom>
              <a:blipFill>
                <a:blip r:embed="rId18"/>
                <a:stretch>
                  <a:fillRect l="-654" b="-14286"/>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20C8D6F-B034-454D-ABC4-26CE9943C761}"/>
                  </a:ext>
                </a:extLst>
              </p:cNvPr>
              <p:cNvSpPr txBox="1"/>
              <p:nvPr/>
            </p:nvSpPr>
            <p:spPr>
              <a:xfrm>
                <a:off x="9457974" y="6407096"/>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𝟖𝟖</m:t>
                      </m:r>
                      <m:r>
                        <a:rPr lang="en-US" sz="1400" b="1" i="1" smtClean="0">
                          <a:latin typeface="Cambria Math" panose="02040503050406030204" pitchFamily="18" charset="0"/>
                        </a:rPr>
                        <m:t>,</m:t>
                      </m:r>
                      <m:r>
                        <a:rPr lang="en-US" sz="1400" b="1" i="1" smtClean="0">
                          <a:latin typeface="Cambria Math" panose="02040503050406030204" pitchFamily="18" charset="0"/>
                        </a:rPr>
                        <m:t>𝟔𝟎</m:t>
                      </m:r>
                      <m:r>
                        <a:rPr lang="en-US" sz="1400" b="1" i="1" smtClean="0">
                          <a:latin typeface="Cambria Math" panose="02040503050406030204" pitchFamily="18" charset="0"/>
                        </a:rPr>
                        <m:t>% </m:t>
                      </m:r>
                    </m:oMath>
                  </m:oMathPara>
                </a14:m>
                <a:endParaRPr lang="en-ID" sz="1400" b="1" dirty="0"/>
              </a:p>
            </p:txBody>
          </p:sp>
        </mc:Choice>
        <mc:Fallback xmlns="">
          <p:sp>
            <p:nvSpPr>
              <p:cNvPr id="42" name="TextBox 41">
                <a:extLst>
                  <a:ext uri="{FF2B5EF4-FFF2-40B4-BE49-F238E27FC236}">
                    <a16:creationId xmlns:a16="http://schemas.microsoft.com/office/drawing/2014/main" id="{E20C8D6F-B034-454D-ABC4-26CE9943C761}"/>
                  </a:ext>
                </a:extLst>
              </p:cNvPr>
              <p:cNvSpPr txBox="1">
                <a:spLocks noRot="1" noChangeAspect="1" noMove="1" noResize="1" noEditPoints="1" noAdjustHandles="1" noChangeArrowheads="1" noChangeShapeType="1" noTextEdit="1"/>
              </p:cNvSpPr>
              <p:nvPr/>
            </p:nvSpPr>
            <p:spPr>
              <a:xfrm>
                <a:off x="9457974" y="6407096"/>
                <a:ext cx="931024" cy="215444"/>
              </a:xfrm>
              <a:prstGeom prst="rect">
                <a:avLst/>
              </a:prstGeom>
              <a:blipFill>
                <a:blip r:embed="rId19"/>
                <a:stretch>
                  <a:fillRect l="-1316" b="-14286"/>
                </a:stretch>
              </a:blipFill>
            </p:spPr>
            <p:txBody>
              <a:bodyPr/>
              <a:lstStyle/>
              <a:p>
                <a:r>
                  <a:rPr lang="en-ID">
                    <a:noFill/>
                  </a:rPr>
                  <a:t> </a:t>
                </a:r>
              </a:p>
            </p:txBody>
          </p:sp>
        </mc:Fallback>
      </mc:AlternateContent>
    </p:spTree>
    <p:extLst>
      <p:ext uri="{BB962C8B-B14F-4D97-AF65-F5344CB8AC3E}">
        <p14:creationId xmlns:p14="http://schemas.microsoft.com/office/powerpoint/2010/main" val="1307740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CONVOLUTIONAL NEURAL NETWORK</a:t>
            </a:r>
            <a:br>
              <a:rPr lang="en-US" dirty="0"/>
            </a:br>
            <a:r>
              <a:rPr lang="en-US" dirty="0"/>
              <a:t>(CNN)</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1951682" y="1396088"/>
            <a:ext cx="5070619"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BUILD CNN MODEL AND TRAIN THE MODEL</a:t>
            </a:r>
            <a:endParaRPr lang="en-ID" sz="2000" b="1" dirty="0"/>
          </a:p>
        </p:txBody>
      </p:sp>
      <p:pic>
        <p:nvPicPr>
          <p:cNvPr id="3" name="Picture 2">
            <a:extLst>
              <a:ext uri="{FF2B5EF4-FFF2-40B4-BE49-F238E27FC236}">
                <a16:creationId xmlns:a16="http://schemas.microsoft.com/office/drawing/2014/main" id="{CE3F4307-B422-470D-BCC9-E99A358377B2}"/>
              </a:ext>
            </a:extLst>
          </p:cNvPr>
          <p:cNvPicPr>
            <a:picLocks noChangeAspect="1"/>
          </p:cNvPicPr>
          <p:nvPr/>
        </p:nvPicPr>
        <p:blipFill>
          <a:blip r:embed="rId2"/>
          <a:stretch>
            <a:fillRect/>
          </a:stretch>
        </p:blipFill>
        <p:spPr>
          <a:xfrm>
            <a:off x="1834931" y="2106533"/>
            <a:ext cx="8522138" cy="4464279"/>
          </a:xfrm>
          <a:prstGeom prst="rect">
            <a:avLst/>
          </a:prstGeom>
        </p:spPr>
      </p:pic>
    </p:spTree>
    <p:extLst>
      <p:ext uri="{BB962C8B-B14F-4D97-AF65-F5344CB8AC3E}">
        <p14:creationId xmlns:p14="http://schemas.microsoft.com/office/powerpoint/2010/main" val="2780915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CONVOLUTIONAL NEURAL NETWORK</a:t>
            </a:r>
            <a:br>
              <a:rPr lang="en-US" dirty="0"/>
            </a:br>
            <a:r>
              <a:rPr lang="en-US" dirty="0"/>
              <a:t>(CNN)</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119843" y="1390428"/>
            <a:ext cx="4333238"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validation data</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1809548" y="1590483"/>
            <a:ext cx="209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D5F399E-AF8B-49DD-A8BE-1733F03E0EE2}"/>
              </a:ext>
            </a:extLst>
          </p:cNvPr>
          <p:cNvPicPr>
            <a:picLocks noChangeAspect="1"/>
          </p:cNvPicPr>
          <p:nvPr/>
        </p:nvPicPr>
        <p:blipFill>
          <a:blip r:embed="rId2"/>
          <a:stretch>
            <a:fillRect/>
          </a:stretch>
        </p:blipFill>
        <p:spPr>
          <a:xfrm>
            <a:off x="4076596" y="2155974"/>
            <a:ext cx="4038808" cy="1447874"/>
          </a:xfrm>
          <a:prstGeom prst="rect">
            <a:avLst/>
          </a:prstGeom>
        </p:spPr>
      </p:pic>
      <p:pic>
        <p:nvPicPr>
          <p:cNvPr id="10" name="Picture 9">
            <a:extLst>
              <a:ext uri="{FF2B5EF4-FFF2-40B4-BE49-F238E27FC236}">
                <a16:creationId xmlns:a16="http://schemas.microsoft.com/office/drawing/2014/main" id="{BBA108D1-5DE7-4915-8BAC-2D9C571906F5}"/>
              </a:ext>
            </a:extLst>
          </p:cNvPr>
          <p:cNvPicPr>
            <a:picLocks noChangeAspect="1"/>
          </p:cNvPicPr>
          <p:nvPr/>
        </p:nvPicPr>
        <p:blipFill>
          <a:blip r:embed="rId3"/>
          <a:stretch>
            <a:fillRect/>
          </a:stretch>
        </p:blipFill>
        <p:spPr>
          <a:xfrm>
            <a:off x="3724153" y="3816014"/>
            <a:ext cx="4743694" cy="2819545"/>
          </a:xfrm>
          <a:prstGeom prst="rect">
            <a:avLst/>
          </a:prstGeom>
        </p:spPr>
      </p:pic>
    </p:spTree>
    <p:extLst>
      <p:ext uri="{BB962C8B-B14F-4D97-AF65-F5344CB8AC3E}">
        <p14:creationId xmlns:p14="http://schemas.microsoft.com/office/powerpoint/2010/main" val="4013766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CONVOLUTIONAL NEURAL NETWORK</a:t>
            </a:r>
            <a:br>
              <a:rPr lang="en-US" dirty="0"/>
            </a:br>
            <a:r>
              <a:rPr lang="en-US" dirty="0"/>
              <a:t>(CNN)</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119086" y="1390428"/>
            <a:ext cx="3684022"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test data</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1809548" y="1590483"/>
            <a:ext cx="209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94F89EC-A059-4B40-A65D-15E3BF4C728D}"/>
              </a:ext>
            </a:extLst>
          </p:cNvPr>
          <p:cNvPicPr>
            <a:picLocks noChangeAspect="1"/>
          </p:cNvPicPr>
          <p:nvPr/>
        </p:nvPicPr>
        <p:blipFill>
          <a:blip r:embed="rId2"/>
          <a:stretch>
            <a:fillRect/>
          </a:stretch>
        </p:blipFill>
        <p:spPr>
          <a:xfrm>
            <a:off x="4076596" y="2194216"/>
            <a:ext cx="4038808" cy="1530429"/>
          </a:xfrm>
          <a:prstGeom prst="rect">
            <a:avLst/>
          </a:prstGeom>
        </p:spPr>
      </p:pic>
      <p:pic>
        <p:nvPicPr>
          <p:cNvPr id="9" name="Picture 8">
            <a:extLst>
              <a:ext uri="{FF2B5EF4-FFF2-40B4-BE49-F238E27FC236}">
                <a16:creationId xmlns:a16="http://schemas.microsoft.com/office/drawing/2014/main" id="{2660ACD7-1C75-40A3-8439-FBFF9A6B6882}"/>
              </a:ext>
            </a:extLst>
          </p:cNvPr>
          <p:cNvPicPr>
            <a:picLocks noChangeAspect="1"/>
          </p:cNvPicPr>
          <p:nvPr/>
        </p:nvPicPr>
        <p:blipFill>
          <a:blip r:embed="rId3"/>
          <a:stretch>
            <a:fillRect/>
          </a:stretch>
        </p:blipFill>
        <p:spPr>
          <a:xfrm>
            <a:off x="3692401" y="3885875"/>
            <a:ext cx="4807197" cy="2781443"/>
          </a:xfrm>
          <a:prstGeom prst="rect">
            <a:avLst/>
          </a:prstGeom>
        </p:spPr>
      </p:pic>
    </p:spTree>
    <p:extLst>
      <p:ext uri="{BB962C8B-B14F-4D97-AF65-F5344CB8AC3E}">
        <p14:creationId xmlns:p14="http://schemas.microsoft.com/office/powerpoint/2010/main" val="4126535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CONVOLUTIONAL NEURAL NETWORK</a:t>
            </a:r>
            <a:br>
              <a:rPr lang="en-US" dirty="0"/>
            </a:br>
            <a:r>
              <a:rPr lang="en-US" dirty="0"/>
              <a:t>(CNN)</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145602" y="1390428"/>
            <a:ext cx="4572085"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Confusion Matrix</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1809548" y="1590483"/>
            <a:ext cx="209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65FFE93-D679-4CA7-8742-7E7F6E032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14869"/>
            <a:ext cx="5118819" cy="410393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A659A8E-E2A0-4B84-9887-E9491319BB05}"/>
                  </a:ext>
                </a:extLst>
              </p:cNvPr>
              <p:cNvSpPr txBox="1"/>
              <p:nvPr/>
            </p:nvSpPr>
            <p:spPr>
              <a:xfrm>
                <a:off x="5804821" y="3024818"/>
                <a:ext cx="2160656" cy="529312"/>
              </a:xfrm>
              <a:prstGeom prst="rect">
                <a:avLst/>
              </a:prstGeom>
              <a:noFill/>
            </p:spPr>
            <p:txBody>
              <a:bodyPr wrap="square" rtlCol="0">
                <a:spAutoFit/>
              </a:body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 </m:t>
                        </m:r>
                        <m:r>
                          <a:rPr lang="en-US" sz="2000" b="0" i="1" smtClean="0">
                            <a:latin typeface="Cambria Math" panose="02040503050406030204" pitchFamily="18" charset="0"/>
                          </a:rPr>
                          <m:t>𝐹𝑃</m:t>
                        </m:r>
                      </m:den>
                    </m:f>
                  </m:oMath>
                </a14:m>
                <a:endParaRPr lang="en-ID" sz="1600" dirty="0"/>
              </a:p>
            </p:txBody>
          </p:sp>
        </mc:Choice>
        <mc:Fallback xmlns="">
          <p:sp>
            <p:nvSpPr>
              <p:cNvPr id="9" name="TextBox 8">
                <a:extLst>
                  <a:ext uri="{FF2B5EF4-FFF2-40B4-BE49-F238E27FC236}">
                    <a16:creationId xmlns:a16="http://schemas.microsoft.com/office/drawing/2014/main" id="{5A659A8E-E2A0-4B84-9887-E9491319BB05}"/>
                  </a:ext>
                </a:extLst>
              </p:cNvPr>
              <p:cNvSpPr txBox="1">
                <a:spLocks noRot="1" noChangeAspect="1" noMove="1" noResize="1" noEditPoints="1" noAdjustHandles="1" noChangeArrowheads="1" noChangeShapeType="1" noTextEdit="1"/>
              </p:cNvSpPr>
              <p:nvPr/>
            </p:nvSpPr>
            <p:spPr>
              <a:xfrm>
                <a:off x="5804821" y="3024818"/>
                <a:ext cx="2160656" cy="529312"/>
              </a:xfrm>
              <a:prstGeom prst="rect">
                <a:avLst/>
              </a:prstGeom>
              <a:blipFill>
                <a:blip r:embed="rId3"/>
                <a:stretch>
                  <a:fillRect l="-1408" b="-229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E8B786-1AAA-4164-89FD-14ECB89565D6}"/>
                  </a:ext>
                </a:extLst>
              </p:cNvPr>
              <p:cNvSpPr txBox="1"/>
              <p:nvPr/>
            </p:nvSpPr>
            <p:spPr>
              <a:xfrm>
                <a:off x="5804821" y="3725714"/>
                <a:ext cx="2160656" cy="529312"/>
              </a:xfrm>
              <a:prstGeom prst="rect">
                <a:avLst/>
              </a:prstGeom>
              <a:noFill/>
            </p:spPr>
            <p:txBody>
              <a:bodyPr wrap="square" rtlCol="0">
                <a:spAutoFit/>
              </a:body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m:t>
                        </m:r>
                        <m:r>
                          <a:rPr lang="en-US" sz="2000" b="0" i="1" smtClean="0">
                            <a:latin typeface="Cambria Math" panose="02040503050406030204" pitchFamily="18" charset="0"/>
                          </a:rPr>
                          <m:t>𝐹𝑁</m:t>
                        </m:r>
                      </m:den>
                    </m:f>
                  </m:oMath>
                </a14:m>
                <a:endParaRPr lang="en-ID" sz="1600" dirty="0"/>
              </a:p>
            </p:txBody>
          </p:sp>
        </mc:Choice>
        <mc:Fallback xmlns="">
          <p:sp>
            <p:nvSpPr>
              <p:cNvPr id="11" name="TextBox 10">
                <a:extLst>
                  <a:ext uri="{FF2B5EF4-FFF2-40B4-BE49-F238E27FC236}">
                    <a16:creationId xmlns:a16="http://schemas.microsoft.com/office/drawing/2014/main" id="{10E8B786-1AAA-4164-89FD-14ECB89565D6}"/>
                  </a:ext>
                </a:extLst>
              </p:cNvPr>
              <p:cNvSpPr txBox="1">
                <a:spLocks noRot="1" noChangeAspect="1" noMove="1" noResize="1" noEditPoints="1" noAdjustHandles="1" noChangeArrowheads="1" noChangeShapeType="1" noTextEdit="1"/>
              </p:cNvSpPr>
              <p:nvPr/>
            </p:nvSpPr>
            <p:spPr>
              <a:xfrm>
                <a:off x="5804821" y="3725714"/>
                <a:ext cx="2160656" cy="529312"/>
              </a:xfrm>
              <a:prstGeom prst="rect">
                <a:avLst/>
              </a:prstGeom>
              <a:blipFill>
                <a:blip r:embed="rId4"/>
                <a:stretch>
                  <a:fillRect l="-1408" b="-229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F03AFEE-6375-4471-8B2B-6BEEEC7303B2}"/>
                  </a:ext>
                </a:extLst>
              </p:cNvPr>
              <p:cNvSpPr txBox="1"/>
              <p:nvPr/>
            </p:nvSpPr>
            <p:spPr>
              <a:xfrm>
                <a:off x="5804821" y="4401294"/>
                <a:ext cx="3740540" cy="540148"/>
              </a:xfrm>
              <a:prstGeom prst="rect">
                <a:avLst/>
              </a:prstGeom>
              <a:noFill/>
            </p:spPr>
            <p:txBody>
              <a:bodyPr wrap="square" rtlCol="0">
                <a:spAutoFit/>
              </a:bodyPr>
              <a:lstStyle/>
              <a:p>
                <a:r>
                  <a:rPr lang="en-US" sz="1600" b="1" dirty="0"/>
                  <a:t>f1 Score</a:t>
                </a:r>
                <a:r>
                  <a:rPr lang="en-US" sz="1600" dirty="0"/>
                  <a:t> = </a:t>
                </a:r>
                <a14:m>
                  <m:oMath xmlns:m="http://schemas.openxmlformats.org/officeDocument/2006/math">
                    <m:r>
                      <a:rPr lang="en-US" sz="2000" b="0" i="0" smtClean="0">
                        <a:latin typeface="Cambria Math" panose="02040503050406030204" pitchFamily="18" charset="0"/>
                      </a:rPr>
                      <m:t>2 </m:t>
                    </m:r>
                    <m:r>
                      <m:rPr>
                        <m:sty m:val="p"/>
                      </m:rPr>
                      <a:rPr lang="en-US" sz="2000" b="0" i="0" smtClean="0">
                        <a:latin typeface="Cambria Math" panose="02040503050406030204" pitchFamily="18" charset="0"/>
                      </a:rPr>
                      <m:t>x</m:t>
                    </m:r>
                    <m:r>
                      <a:rPr lang="en-US" sz="2000" b="0" i="0" smtClean="0">
                        <a:latin typeface="Cambria Math" panose="02040503050406030204" pitchFamily="18" charset="0"/>
                      </a:rPr>
                      <m:t> (</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 ∗</m:t>
                        </m:r>
                        <m:r>
                          <a:rPr lang="en-US" sz="2000" b="0" i="1" smtClean="0">
                            <a:latin typeface="Cambria Math" panose="02040503050406030204" pitchFamily="18" charset="0"/>
                          </a:rPr>
                          <m:t>𝑅𝑒𝑐𝑎𝑙𝑙</m:t>
                        </m:r>
                      </m:num>
                      <m:den>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m:t>
                        </m:r>
                        <m:r>
                          <a:rPr lang="en-US" sz="2000" b="0" i="1" smtClean="0">
                            <a:latin typeface="Cambria Math" panose="02040503050406030204" pitchFamily="18" charset="0"/>
                          </a:rPr>
                          <m:t>𝑅𝑒𝑐𝑎𝑙𝑙</m:t>
                        </m:r>
                      </m:den>
                    </m:f>
                    <m:r>
                      <a:rPr lang="en-US" sz="2000" b="0" i="1" smtClean="0">
                        <a:latin typeface="Cambria Math" panose="02040503050406030204" pitchFamily="18" charset="0"/>
                      </a:rPr>
                      <m:t>)</m:t>
                    </m:r>
                  </m:oMath>
                </a14:m>
                <a:endParaRPr lang="en-ID" sz="1600" dirty="0"/>
              </a:p>
            </p:txBody>
          </p:sp>
        </mc:Choice>
        <mc:Fallback xmlns="">
          <p:sp>
            <p:nvSpPr>
              <p:cNvPr id="12" name="TextBox 11">
                <a:extLst>
                  <a:ext uri="{FF2B5EF4-FFF2-40B4-BE49-F238E27FC236}">
                    <a16:creationId xmlns:a16="http://schemas.microsoft.com/office/drawing/2014/main" id="{5F03AFEE-6375-4471-8B2B-6BEEEC7303B2}"/>
                  </a:ext>
                </a:extLst>
              </p:cNvPr>
              <p:cNvSpPr txBox="1">
                <a:spLocks noRot="1" noChangeAspect="1" noMove="1" noResize="1" noEditPoints="1" noAdjustHandles="1" noChangeArrowheads="1" noChangeShapeType="1" noTextEdit="1"/>
              </p:cNvSpPr>
              <p:nvPr/>
            </p:nvSpPr>
            <p:spPr>
              <a:xfrm>
                <a:off x="5804821" y="4401294"/>
                <a:ext cx="3740540" cy="540148"/>
              </a:xfrm>
              <a:prstGeom prst="rect">
                <a:avLst/>
              </a:prstGeom>
              <a:blipFill>
                <a:blip r:embed="rId5"/>
                <a:stretch>
                  <a:fillRect l="-814"/>
                </a:stretch>
              </a:blipFill>
            </p:spPr>
            <p:txBody>
              <a:bodyPr/>
              <a:lstStyle/>
              <a:p>
                <a:r>
                  <a:rPr lang="en-ID">
                    <a:noFill/>
                  </a:rPr>
                  <a:t> </a:t>
                </a:r>
              </a:p>
            </p:txBody>
          </p:sp>
        </mc:Fallback>
      </mc:AlternateContent>
    </p:spTree>
    <p:extLst>
      <p:ext uri="{BB962C8B-B14F-4D97-AF65-F5344CB8AC3E}">
        <p14:creationId xmlns:p14="http://schemas.microsoft.com/office/powerpoint/2010/main" val="1075795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E52370-6674-44FE-B3DC-FAFDF2C753D2}"/>
              </a:ext>
            </a:extLst>
          </p:cNvPr>
          <p:cNvSpPr>
            <a:spLocks noGrp="1"/>
          </p:cNvSpPr>
          <p:nvPr>
            <p:ph idx="1"/>
          </p:nvPr>
        </p:nvSpPr>
        <p:spPr>
          <a:xfrm>
            <a:off x="838200" y="910696"/>
            <a:ext cx="10515600" cy="4351338"/>
          </a:xfrm>
        </p:spPr>
        <p:txBody>
          <a:bodyPr>
            <a:normAutofit/>
          </a:bodyPr>
          <a:lstStyle/>
          <a:p>
            <a:pPr marL="0" indent="0" algn="just">
              <a:buNone/>
            </a:pPr>
            <a:r>
              <a:rPr lang="en-US" sz="2000" dirty="0"/>
              <a:t>The rapid increase in online communication has resulted in vast amounts of unstructured data, such as social media posts, reviews, and customer feedback. The availability of this data presents a unique opportunity to gain insights into customer opinions and attitudes towards products and services.</a:t>
            </a:r>
          </a:p>
          <a:p>
            <a:pPr marL="0" indent="0" algn="just">
              <a:buNone/>
            </a:pPr>
            <a:r>
              <a:rPr lang="en-US" sz="2000" dirty="0"/>
              <a:t>Sentiment analysis is a natural language processing technique that can be used to extract subjective information from text data, providing valuable insights into customer sentiment and opinion.</a:t>
            </a:r>
          </a:p>
          <a:p>
            <a:pPr marL="0" indent="0" algn="just">
              <a:buNone/>
            </a:pPr>
            <a:r>
              <a:rPr lang="en-US" sz="2000" dirty="0"/>
              <a:t>However, analyzing large volumes of text data manually can be time-consuming and prone to errors. To overcome these challenges, deep learning models such as CNN, LSTM, and Feed-Forward Neural Network have been widely used for sentiment analysis tasks. The use of these models has shown promising results in achieving high accuracy in sentiment classification. Therefore, this study aims to explore the effectiveness of these deep learning models in sentiment analysis tasks and to identify the optimal model for analyzing text data.</a:t>
            </a:r>
            <a:endParaRPr lang="en-ID" sz="2000" dirty="0"/>
          </a:p>
        </p:txBody>
      </p:sp>
      <p:cxnSp>
        <p:nvCxnSpPr>
          <p:cNvPr id="4" name="Straight Connector 3">
            <a:extLst>
              <a:ext uri="{FF2B5EF4-FFF2-40B4-BE49-F238E27FC236}">
                <a16:creationId xmlns:a16="http://schemas.microsoft.com/office/drawing/2014/main" id="{63C615BC-37FE-4D5F-A4AB-F7E03B6D9A60}"/>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0D46FA75-13B4-43BA-8137-E626418C650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Research Background</a:t>
            </a:r>
            <a:endParaRPr lang="en-US" sz="2800" dirty="0">
              <a:solidFill>
                <a:schemeClr val="tx1">
                  <a:lumMod val="75000"/>
                  <a:lumOff val="25000"/>
                </a:schemeClr>
              </a:solidFill>
            </a:endParaRPr>
          </a:p>
        </p:txBody>
      </p:sp>
      <p:cxnSp>
        <p:nvCxnSpPr>
          <p:cNvPr id="6" name="Straight Connector 5">
            <a:extLst>
              <a:ext uri="{FF2B5EF4-FFF2-40B4-BE49-F238E27FC236}">
                <a16:creationId xmlns:a16="http://schemas.microsoft.com/office/drawing/2014/main" id="{6D1BA4D9-0748-4785-B9B3-CC037712602A}"/>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395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Convolutional Neural Network</a:t>
            </a:r>
            <a:br>
              <a:rPr lang="en-US" dirty="0"/>
            </a:br>
            <a:r>
              <a:rPr lang="en-US" dirty="0"/>
              <a:t>(CNN)</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145602" y="1390428"/>
            <a:ext cx="4572085"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Confusion Matrix</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1809548" y="1590483"/>
            <a:ext cx="209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table">
            <a:extLst>
              <a:ext uri="{FF2B5EF4-FFF2-40B4-BE49-F238E27FC236}">
                <a16:creationId xmlns:a16="http://schemas.microsoft.com/office/drawing/2014/main" id="{47355BBC-86E7-40B6-BD90-34D4866A3FDC}"/>
              </a:ext>
            </a:extLst>
          </p:cNvPr>
          <p:cNvPicPr>
            <a:picLocks noChangeAspect="1"/>
          </p:cNvPicPr>
          <p:nvPr/>
        </p:nvPicPr>
        <p:blipFill>
          <a:blip r:embed="rId2"/>
          <a:stretch>
            <a:fillRect/>
          </a:stretch>
        </p:blipFill>
        <p:spPr>
          <a:xfrm>
            <a:off x="810682" y="2421922"/>
            <a:ext cx="2515098" cy="1486074"/>
          </a:xfrm>
          <a:prstGeom prst="rect">
            <a:avLst/>
          </a:prstGeom>
        </p:spPr>
      </p:pic>
      <p:sp>
        <p:nvSpPr>
          <p:cNvPr id="44" name="TextBox 12">
            <a:extLst>
              <a:ext uri="{FF2B5EF4-FFF2-40B4-BE49-F238E27FC236}">
                <a16:creationId xmlns:a16="http://schemas.microsoft.com/office/drawing/2014/main" id="{1A43AB3A-07A4-46F2-9712-54CAF09106DC}"/>
              </a:ext>
            </a:extLst>
          </p:cNvPr>
          <p:cNvSpPr txBox="1"/>
          <p:nvPr/>
        </p:nvSpPr>
        <p:spPr>
          <a:xfrm>
            <a:off x="1823491" y="2106533"/>
            <a:ext cx="159258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Predicted Labels</a:t>
            </a:r>
            <a:endParaRPr lang="en-ID" sz="1200" dirty="0"/>
          </a:p>
        </p:txBody>
      </p:sp>
      <p:sp>
        <p:nvSpPr>
          <p:cNvPr id="45" name="TextBox 15">
            <a:extLst>
              <a:ext uri="{FF2B5EF4-FFF2-40B4-BE49-F238E27FC236}">
                <a16:creationId xmlns:a16="http://schemas.microsoft.com/office/drawing/2014/main" id="{4127B9E6-E959-42BA-90C6-35A39F670325}"/>
              </a:ext>
            </a:extLst>
          </p:cNvPr>
          <p:cNvSpPr txBox="1"/>
          <p:nvPr/>
        </p:nvSpPr>
        <p:spPr>
          <a:xfrm rot="16200000">
            <a:off x="75102" y="3172416"/>
            <a:ext cx="119416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True Labels</a:t>
            </a:r>
            <a:endParaRPr lang="en-ID" sz="1200" dirty="0"/>
          </a:p>
        </p:txBody>
      </p:sp>
      <mc:AlternateContent xmlns:mc="http://schemas.openxmlformats.org/markup-compatibility/2006">
        <mc:Choice xmlns:a14="http://schemas.microsoft.com/office/drawing/2010/main" Requires="a14">
          <p:sp>
            <p:nvSpPr>
              <p:cNvPr id="46" name="TextBox 20">
                <a:extLst>
                  <a:ext uri="{FF2B5EF4-FFF2-40B4-BE49-F238E27FC236}">
                    <a16:creationId xmlns:a16="http://schemas.microsoft.com/office/drawing/2014/main" id="{00C55190-C11B-4928-9594-91CBD2BE6A33}"/>
                  </a:ext>
                </a:extLst>
              </p:cNvPr>
              <p:cNvSpPr txBox="1"/>
              <p:nvPr/>
            </p:nvSpPr>
            <p:spPr>
              <a:xfrm>
                <a:off x="743163" y="4094307"/>
                <a:ext cx="2160656" cy="52931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267</m:t>
                        </m:r>
                      </m:num>
                      <m:den>
                        <m:r>
                          <a:rPr lang="en-US" sz="2000" b="0" i="1" smtClean="0">
                            <a:latin typeface="Cambria Math" panose="02040503050406030204" pitchFamily="18" charset="0"/>
                          </a:rPr>
                          <m:t>267 +66</m:t>
                        </m:r>
                      </m:den>
                    </m:f>
                  </m:oMath>
                </a14:m>
                <a:endParaRPr lang="en-ID" sz="1600" dirty="0"/>
              </a:p>
            </p:txBody>
          </p:sp>
        </mc:Choice>
        <mc:Fallback>
          <p:sp>
            <p:nvSpPr>
              <p:cNvPr id="46" name="TextBox 20">
                <a:extLst>
                  <a:ext uri="{FF2B5EF4-FFF2-40B4-BE49-F238E27FC236}">
                    <a16:creationId xmlns:a16="http://schemas.microsoft.com/office/drawing/2014/main" id="{00C55190-C11B-4928-9594-91CBD2BE6A33}"/>
                  </a:ext>
                </a:extLst>
              </p:cNvPr>
              <p:cNvSpPr txBox="1">
                <a:spLocks noRot="1" noChangeAspect="1" noMove="1" noResize="1" noEditPoints="1" noAdjustHandles="1" noChangeArrowheads="1" noChangeShapeType="1" noTextEdit="1"/>
              </p:cNvSpPr>
              <p:nvPr/>
            </p:nvSpPr>
            <p:spPr>
              <a:xfrm>
                <a:off x="743163" y="4094307"/>
                <a:ext cx="2160656" cy="529312"/>
              </a:xfrm>
              <a:prstGeom prst="rect">
                <a:avLst/>
              </a:prstGeom>
              <a:blipFill>
                <a:blip r:embed="rId3"/>
                <a:stretch>
                  <a:fillRect l="-1695"/>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47" name="TextBox 21">
                <a:extLst>
                  <a:ext uri="{FF2B5EF4-FFF2-40B4-BE49-F238E27FC236}">
                    <a16:creationId xmlns:a16="http://schemas.microsoft.com/office/drawing/2014/main" id="{013FF20B-7C79-4EA6-B6D2-9B27A6E8C796}"/>
                  </a:ext>
                </a:extLst>
              </p:cNvPr>
              <p:cNvSpPr txBox="1"/>
              <p:nvPr/>
            </p:nvSpPr>
            <p:spPr>
              <a:xfrm>
                <a:off x="743163" y="4902074"/>
                <a:ext cx="2160656" cy="52931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285</m:t>
                        </m:r>
                      </m:num>
                      <m:den>
                        <m:r>
                          <a:rPr lang="en-US" sz="2000" b="0" i="1" smtClean="0">
                            <a:latin typeface="Cambria Math" panose="02040503050406030204" pitchFamily="18" charset="0"/>
                          </a:rPr>
                          <m:t>285 +86</m:t>
                        </m:r>
                      </m:den>
                    </m:f>
                  </m:oMath>
                </a14:m>
                <a:endParaRPr lang="en-ID" sz="1600" dirty="0"/>
              </a:p>
            </p:txBody>
          </p:sp>
        </mc:Choice>
        <mc:Fallback>
          <p:sp>
            <p:nvSpPr>
              <p:cNvPr id="47" name="TextBox 21">
                <a:extLst>
                  <a:ext uri="{FF2B5EF4-FFF2-40B4-BE49-F238E27FC236}">
                    <a16:creationId xmlns:a16="http://schemas.microsoft.com/office/drawing/2014/main" id="{013FF20B-7C79-4EA6-B6D2-9B27A6E8C796}"/>
                  </a:ext>
                </a:extLst>
              </p:cNvPr>
              <p:cNvSpPr txBox="1">
                <a:spLocks noRot="1" noChangeAspect="1" noMove="1" noResize="1" noEditPoints="1" noAdjustHandles="1" noChangeArrowheads="1" noChangeShapeType="1" noTextEdit="1"/>
              </p:cNvSpPr>
              <p:nvPr/>
            </p:nvSpPr>
            <p:spPr>
              <a:xfrm>
                <a:off x="743163" y="4902074"/>
                <a:ext cx="2160656" cy="529312"/>
              </a:xfrm>
              <a:prstGeom prst="rect">
                <a:avLst/>
              </a:prstGeom>
              <a:blipFill>
                <a:blip r:embed="rId4"/>
                <a:stretch>
                  <a:fillRect l="-1695"/>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48" name="TextBox 22">
                <a:extLst>
                  <a:ext uri="{FF2B5EF4-FFF2-40B4-BE49-F238E27FC236}">
                    <a16:creationId xmlns:a16="http://schemas.microsoft.com/office/drawing/2014/main" id="{471513BB-C99E-413E-9CE7-166A8091C574}"/>
                  </a:ext>
                </a:extLst>
              </p:cNvPr>
              <p:cNvSpPr txBox="1"/>
              <p:nvPr/>
            </p:nvSpPr>
            <p:spPr>
              <a:xfrm>
                <a:off x="753445" y="5628867"/>
                <a:ext cx="3740540" cy="5106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f1 Score</a:t>
                </a:r>
                <a:r>
                  <a:rPr lang="en-US" sz="1400" dirty="0"/>
                  <a:t> = </a:t>
                </a:r>
                <a14:m>
                  <m:oMath xmlns:m="http://schemas.openxmlformats.org/officeDocument/2006/math">
                    <m:r>
                      <a:rPr lang="en-US" b="0" i="0" smtClean="0">
                        <a:latin typeface="Cambria Math" panose="02040503050406030204" pitchFamily="18" charset="0"/>
                      </a:rPr>
                      <m:t>2 </m:t>
                    </m:r>
                    <m:r>
                      <m:rPr>
                        <m:sty m:val="p"/>
                      </m:rPr>
                      <a:rPr lang="en-US" b="0" i="0" smtClean="0">
                        <a:latin typeface="Cambria Math" panose="02040503050406030204" pitchFamily="18" charset="0"/>
                      </a:rPr>
                      <m:t>x</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80,18 ∗76,81</m:t>
                        </m:r>
                      </m:num>
                      <m:den>
                        <m:r>
                          <a:rPr lang="en-US" b="0" i="1" smtClean="0">
                            <a:latin typeface="Cambria Math" panose="02040503050406030204" pitchFamily="18" charset="0"/>
                          </a:rPr>
                          <m:t>80,18 +76,81</m:t>
                        </m:r>
                      </m:den>
                    </m:f>
                    <m:r>
                      <a:rPr lang="en-US" b="0" i="1" smtClean="0">
                        <a:latin typeface="Cambria Math" panose="02040503050406030204" pitchFamily="18" charset="0"/>
                      </a:rPr>
                      <m:t>)</m:t>
                    </m:r>
                  </m:oMath>
                </a14:m>
                <a:endParaRPr lang="en-ID" sz="1400" dirty="0"/>
              </a:p>
            </p:txBody>
          </p:sp>
        </mc:Choice>
        <mc:Fallback>
          <p:sp>
            <p:nvSpPr>
              <p:cNvPr id="48" name="TextBox 22">
                <a:extLst>
                  <a:ext uri="{FF2B5EF4-FFF2-40B4-BE49-F238E27FC236}">
                    <a16:creationId xmlns:a16="http://schemas.microsoft.com/office/drawing/2014/main" id="{471513BB-C99E-413E-9CE7-166A8091C574}"/>
                  </a:ext>
                </a:extLst>
              </p:cNvPr>
              <p:cNvSpPr txBox="1">
                <a:spLocks noRot="1" noChangeAspect="1" noMove="1" noResize="1" noEditPoints="1" noAdjustHandles="1" noChangeArrowheads="1" noChangeShapeType="1" noTextEdit="1"/>
              </p:cNvSpPr>
              <p:nvPr/>
            </p:nvSpPr>
            <p:spPr>
              <a:xfrm>
                <a:off x="753445" y="5628867"/>
                <a:ext cx="3740540" cy="510653"/>
              </a:xfrm>
              <a:prstGeom prst="rect">
                <a:avLst/>
              </a:prstGeom>
              <a:blipFill>
                <a:blip r:embed="rId5"/>
                <a:stretch>
                  <a:fillRect l="-979"/>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49" name="TextBox 13">
                <a:extLst>
                  <a:ext uri="{FF2B5EF4-FFF2-40B4-BE49-F238E27FC236}">
                    <a16:creationId xmlns:a16="http://schemas.microsoft.com/office/drawing/2014/main" id="{B26FBD5A-DA72-4393-B853-F7142B6D9EE7}"/>
                  </a:ext>
                </a:extLst>
              </p:cNvPr>
              <p:cNvSpPr txBox="1"/>
              <p:nvPr/>
            </p:nvSpPr>
            <p:spPr>
              <a:xfrm>
                <a:off x="2639684" y="4256967"/>
                <a:ext cx="931024"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𝟖𝟎</m:t>
                      </m:r>
                      <m:r>
                        <a:rPr lang="en-US" sz="1400" b="1" i="1" smtClean="0">
                          <a:latin typeface="Cambria Math" panose="02040503050406030204" pitchFamily="18" charset="0"/>
                        </a:rPr>
                        <m:t>,</m:t>
                      </m:r>
                      <m:r>
                        <a:rPr lang="en-US" sz="1400" b="1" i="1" smtClean="0">
                          <a:latin typeface="Cambria Math" panose="02040503050406030204" pitchFamily="18" charset="0"/>
                        </a:rPr>
                        <m:t>𝟏𝟖</m:t>
                      </m:r>
                      <m:r>
                        <a:rPr lang="en-US" sz="1400" b="1" i="1" smtClean="0">
                          <a:latin typeface="Cambria Math" panose="02040503050406030204" pitchFamily="18" charset="0"/>
                        </a:rPr>
                        <m:t>% </m:t>
                      </m:r>
                    </m:oMath>
                  </m:oMathPara>
                </a14:m>
                <a:endParaRPr lang="en-ID" sz="1400" b="1" dirty="0"/>
              </a:p>
            </p:txBody>
          </p:sp>
        </mc:Choice>
        <mc:Fallback>
          <p:sp>
            <p:nvSpPr>
              <p:cNvPr id="49" name="TextBox 13">
                <a:extLst>
                  <a:ext uri="{FF2B5EF4-FFF2-40B4-BE49-F238E27FC236}">
                    <a16:creationId xmlns:a16="http://schemas.microsoft.com/office/drawing/2014/main" id="{B26FBD5A-DA72-4393-B853-F7142B6D9EE7}"/>
                  </a:ext>
                </a:extLst>
              </p:cNvPr>
              <p:cNvSpPr txBox="1">
                <a:spLocks noRot="1" noChangeAspect="1" noMove="1" noResize="1" noEditPoints="1" noAdjustHandles="1" noChangeArrowheads="1" noChangeShapeType="1" noTextEdit="1"/>
              </p:cNvSpPr>
              <p:nvPr/>
            </p:nvSpPr>
            <p:spPr>
              <a:xfrm>
                <a:off x="2639684" y="4256967"/>
                <a:ext cx="931024" cy="215444"/>
              </a:xfrm>
              <a:prstGeom prst="rect">
                <a:avLst/>
              </a:prstGeom>
              <a:blipFill>
                <a:blip r:embed="rId6"/>
                <a:stretch>
                  <a:fillRect l="-654" b="-11111"/>
                </a:stretch>
              </a:blipFill>
            </p:spPr>
            <p:txBody>
              <a:bodyPr/>
              <a:lstStyle/>
              <a:p>
                <a:r>
                  <a:rPr lang="en-ID">
                    <a:noFill/>
                  </a:rPr>
                  <a:t> </a:t>
                </a:r>
              </a:p>
            </p:txBody>
          </p:sp>
        </mc:Fallback>
      </mc:AlternateContent>
      <p:pic>
        <p:nvPicPr>
          <p:cNvPr id="50" name="table">
            <a:extLst>
              <a:ext uri="{FF2B5EF4-FFF2-40B4-BE49-F238E27FC236}">
                <a16:creationId xmlns:a16="http://schemas.microsoft.com/office/drawing/2014/main" id="{E971E9B5-593A-4FB4-A436-DD0B6204C4A8}"/>
              </a:ext>
            </a:extLst>
          </p:cNvPr>
          <p:cNvPicPr>
            <a:picLocks noChangeAspect="1"/>
          </p:cNvPicPr>
          <p:nvPr/>
        </p:nvPicPr>
        <p:blipFill>
          <a:blip r:embed="rId7"/>
          <a:stretch>
            <a:fillRect/>
          </a:stretch>
        </p:blipFill>
        <p:spPr>
          <a:xfrm>
            <a:off x="4908588" y="2421922"/>
            <a:ext cx="2515098" cy="1486074"/>
          </a:xfrm>
          <a:prstGeom prst="rect">
            <a:avLst/>
          </a:prstGeom>
        </p:spPr>
      </p:pic>
      <p:sp>
        <p:nvSpPr>
          <p:cNvPr id="51" name="TextBox 19">
            <a:extLst>
              <a:ext uri="{FF2B5EF4-FFF2-40B4-BE49-F238E27FC236}">
                <a16:creationId xmlns:a16="http://schemas.microsoft.com/office/drawing/2014/main" id="{5F77EFE9-4B32-4100-B497-62673A4E94B8}"/>
              </a:ext>
            </a:extLst>
          </p:cNvPr>
          <p:cNvSpPr txBox="1"/>
          <p:nvPr/>
        </p:nvSpPr>
        <p:spPr>
          <a:xfrm>
            <a:off x="5921397" y="2106533"/>
            <a:ext cx="159258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Predicted Labels</a:t>
            </a:r>
            <a:endParaRPr lang="en-ID" sz="1200" dirty="0"/>
          </a:p>
        </p:txBody>
      </p:sp>
      <p:sp>
        <p:nvSpPr>
          <p:cNvPr id="52" name="TextBox 23">
            <a:extLst>
              <a:ext uri="{FF2B5EF4-FFF2-40B4-BE49-F238E27FC236}">
                <a16:creationId xmlns:a16="http://schemas.microsoft.com/office/drawing/2014/main" id="{E4E71BA5-0A06-4B21-9AFE-A33DD7BC80F2}"/>
              </a:ext>
            </a:extLst>
          </p:cNvPr>
          <p:cNvSpPr txBox="1"/>
          <p:nvPr/>
        </p:nvSpPr>
        <p:spPr>
          <a:xfrm rot="16200000">
            <a:off x="4173008" y="3172416"/>
            <a:ext cx="119416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True Labels</a:t>
            </a:r>
            <a:endParaRPr lang="en-ID" sz="1200" dirty="0"/>
          </a:p>
        </p:txBody>
      </p:sp>
      <p:pic>
        <p:nvPicPr>
          <p:cNvPr id="53" name="table">
            <a:extLst>
              <a:ext uri="{FF2B5EF4-FFF2-40B4-BE49-F238E27FC236}">
                <a16:creationId xmlns:a16="http://schemas.microsoft.com/office/drawing/2014/main" id="{2FCF2578-DC75-41FA-B01C-2ED883100957}"/>
              </a:ext>
            </a:extLst>
          </p:cNvPr>
          <p:cNvPicPr>
            <a:picLocks noChangeAspect="1"/>
          </p:cNvPicPr>
          <p:nvPr/>
        </p:nvPicPr>
        <p:blipFill>
          <a:blip r:embed="rId8"/>
          <a:stretch>
            <a:fillRect/>
          </a:stretch>
        </p:blipFill>
        <p:spPr>
          <a:xfrm>
            <a:off x="8874297" y="2421922"/>
            <a:ext cx="2515098" cy="1486074"/>
          </a:xfrm>
          <a:prstGeom prst="rect">
            <a:avLst/>
          </a:prstGeom>
        </p:spPr>
      </p:pic>
      <p:sp>
        <p:nvSpPr>
          <p:cNvPr id="54" name="TextBox 26">
            <a:extLst>
              <a:ext uri="{FF2B5EF4-FFF2-40B4-BE49-F238E27FC236}">
                <a16:creationId xmlns:a16="http://schemas.microsoft.com/office/drawing/2014/main" id="{12D7598F-B82E-4631-9947-093D2235D32B}"/>
              </a:ext>
            </a:extLst>
          </p:cNvPr>
          <p:cNvSpPr txBox="1"/>
          <p:nvPr/>
        </p:nvSpPr>
        <p:spPr>
          <a:xfrm>
            <a:off x="9887106" y="2106533"/>
            <a:ext cx="159258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Predicted Labels</a:t>
            </a:r>
            <a:endParaRPr lang="en-ID" sz="1200" dirty="0"/>
          </a:p>
        </p:txBody>
      </p:sp>
      <p:sp>
        <p:nvSpPr>
          <p:cNvPr id="55" name="TextBox 27">
            <a:extLst>
              <a:ext uri="{FF2B5EF4-FFF2-40B4-BE49-F238E27FC236}">
                <a16:creationId xmlns:a16="http://schemas.microsoft.com/office/drawing/2014/main" id="{82131C5F-C85C-43B2-A757-C244816BA869}"/>
              </a:ext>
            </a:extLst>
          </p:cNvPr>
          <p:cNvSpPr txBox="1"/>
          <p:nvPr/>
        </p:nvSpPr>
        <p:spPr>
          <a:xfrm rot="16200000">
            <a:off x="8138717" y="3172416"/>
            <a:ext cx="119416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True Labels</a:t>
            </a:r>
            <a:endParaRPr lang="en-ID" sz="1200" dirty="0"/>
          </a:p>
        </p:txBody>
      </p:sp>
      <mc:AlternateContent xmlns:mc="http://schemas.openxmlformats.org/markup-compatibility/2006">
        <mc:Choice xmlns:a14="http://schemas.microsoft.com/office/drawing/2010/main" Requires="a14">
          <p:sp>
            <p:nvSpPr>
              <p:cNvPr id="56" name="TextBox 28">
                <a:extLst>
                  <a:ext uri="{FF2B5EF4-FFF2-40B4-BE49-F238E27FC236}">
                    <a16:creationId xmlns:a16="http://schemas.microsoft.com/office/drawing/2014/main" id="{D4B58CC2-A3E1-484F-A34B-2D908DD7567F}"/>
                  </a:ext>
                </a:extLst>
              </p:cNvPr>
              <p:cNvSpPr txBox="1"/>
              <p:nvPr/>
            </p:nvSpPr>
            <p:spPr>
              <a:xfrm>
                <a:off x="2394756" y="5057165"/>
                <a:ext cx="931024"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𝟕𝟔</m:t>
                      </m:r>
                      <m:r>
                        <a:rPr lang="en-US" sz="1400" b="1" i="1" smtClean="0">
                          <a:latin typeface="Cambria Math" panose="02040503050406030204" pitchFamily="18" charset="0"/>
                        </a:rPr>
                        <m:t>,</m:t>
                      </m:r>
                      <m:r>
                        <a:rPr lang="en-US" sz="1400" b="1" i="1" smtClean="0">
                          <a:latin typeface="Cambria Math" panose="02040503050406030204" pitchFamily="18" charset="0"/>
                        </a:rPr>
                        <m:t>𝟖𝟏</m:t>
                      </m:r>
                      <m:r>
                        <a:rPr lang="en-US" sz="1400" b="1" i="1" smtClean="0">
                          <a:latin typeface="Cambria Math" panose="02040503050406030204" pitchFamily="18" charset="0"/>
                        </a:rPr>
                        <m:t>% </m:t>
                      </m:r>
                    </m:oMath>
                  </m:oMathPara>
                </a14:m>
                <a:endParaRPr lang="en-ID" sz="1400" b="1" dirty="0"/>
              </a:p>
            </p:txBody>
          </p:sp>
        </mc:Choice>
        <mc:Fallback>
          <p:sp>
            <p:nvSpPr>
              <p:cNvPr id="56" name="TextBox 28">
                <a:extLst>
                  <a:ext uri="{FF2B5EF4-FFF2-40B4-BE49-F238E27FC236}">
                    <a16:creationId xmlns:a16="http://schemas.microsoft.com/office/drawing/2014/main" id="{D4B58CC2-A3E1-484F-A34B-2D908DD7567F}"/>
                  </a:ext>
                </a:extLst>
              </p:cNvPr>
              <p:cNvSpPr txBox="1">
                <a:spLocks noRot="1" noChangeAspect="1" noMove="1" noResize="1" noEditPoints="1" noAdjustHandles="1" noChangeArrowheads="1" noChangeShapeType="1" noTextEdit="1"/>
              </p:cNvSpPr>
              <p:nvPr/>
            </p:nvSpPr>
            <p:spPr>
              <a:xfrm>
                <a:off x="2394756" y="5057165"/>
                <a:ext cx="931024" cy="215444"/>
              </a:xfrm>
              <a:prstGeom prst="rect">
                <a:avLst/>
              </a:prstGeom>
              <a:blipFill>
                <a:blip r:embed="rId9"/>
                <a:stretch>
                  <a:fillRect l="-1307" b="-11429"/>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57" name="TextBox 29">
                <a:extLst>
                  <a:ext uri="{FF2B5EF4-FFF2-40B4-BE49-F238E27FC236}">
                    <a16:creationId xmlns:a16="http://schemas.microsoft.com/office/drawing/2014/main" id="{0B6CC529-E0A1-4388-9597-B26B6B9CE39D}"/>
                  </a:ext>
                </a:extLst>
              </p:cNvPr>
              <p:cNvSpPr txBox="1"/>
              <p:nvPr/>
            </p:nvSpPr>
            <p:spPr>
              <a:xfrm>
                <a:off x="1511857" y="6354859"/>
                <a:ext cx="931024"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𝟕𝟖</m:t>
                      </m:r>
                      <m:r>
                        <a:rPr lang="en-US" sz="1400" b="1" i="1" smtClean="0">
                          <a:latin typeface="Cambria Math" panose="02040503050406030204" pitchFamily="18" charset="0"/>
                        </a:rPr>
                        <m:t>,</m:t>
                      </m:r>
                      <m:r>
                        <a:rPr lang="en-US" sz="1400" b="1" i="1" smtClean="0">
                          <a:latin typeface="Cambria Math" panose="02040503050406030204" pitchFamily="18" charset="0"/>
                        </a:rPr>
                        <m:t>𝟓𝟖</m:t>
                      </m:r>
                      <m:r>
                        <a:rPr lang="en-US" sz="1400" b="1" i="1" smtClean="0">
                          <a:latin typeface="Cambria Math" panose="02040503050406030204" pitchFamily="18" charset="0"/>
                        </a:rPr>
                        <m:t>% </m:t>
                      </m:r>
                    </m:oMath>
                  </m:oMathPara>
                </a14:m>
                <a:endParaRPr lang="en-ID" sz="1400" b="1" dirty="0"/>
              </a:p>
            </p:txBody>
          </p:sp>
        </mc:Choice>
        <mc:Fallback>
          <p:sp>
            <p:nvSpPr>
              <p:cNvPr id="57" name="TextBox 29">
                <a:extLst>
                  <a:ext uri="{FF2B5EF4-FFF2-40B4-BE49-F238E27FC236}">
                    <a16:creationId xmlns:a16="http://schemas.microsoft.com/office/drawing/2014/main" id="{0B6CC529-E0A1-4388-9597-B26B6B9CE39D}"/>
                  </a:ext>
                </a:extLst>
              </p:cNvPr>
              <p:cNvSpPr txBox="1">
                <a:spLocks noRot="1" noChangeAspect="1" noMove="1" noResize="1" noEditPoints="1" noAdjustHandles="1" noChangeArrowheads="1" noChangeShapeType="1" noTextEdit="1"/>
              </p:cNvSpPr>
              <p:nvPr/>
            </p:nvSpPr>
            <p:spPr>
              <a:xfrm>
                <a:off x="1511857" y="6354859"/>
                <a:ext cx="931024" cy="215444"/>
              </a:xfrm>
              <a:prstGeom prst="rect">
                <a:avLst/>
              </a:prstGeom>
              <a:blipFill>
                <a:blip r:embed="rId10"/>
                <a:stretch>
                  <a:fillRect l="-654" b="-11111"/>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58" name="TextBox 30">
                <a:extLst>
                  <a:ext uri="{FF2B5EF4-FFF2-40B4-BE49-F238E27FC236}">
                    <a16:creationId xmlns:a16="http://schemas.microsoft.com/office/drawing/2014/main" id="{4E9417D2-7FAE-48A6-8F64-78437DB33E56}"/>
                  </a:ext>
                </a:extLst>
              </p:cNvPr>
              <p:cNvSpPr txBox="1"/>
              <p:nvPr/>
            </p:nvSpPr>
            <p:spPr>
              <a:xfrm>
                <a:off x="4857433" y="4083168"/>
                <a:ext cx="2160656" cy="52950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66</m:t>
                        </m:r>
                      </m:num>
                      <m:den>
                        <m:r>
                          <a:rPr lang="en-US" sz="2000" b="0" i="1" smtClean="0">
                            <a:latin typeface="Cambria Math" panose="02040503050406030204" pitchFamily="18" charset="0"/>
                          </a:rPr>
                          <m:t>66 +12</m:t>
                        </m:r>
                      </m:den>
                    </m:f>
                  </m:oMath>
                </a14:m>
                <a:endParaRPr lang="en-ID" sz="1600" dirty="0"/>
              </a:p>
            </p:txBody>
          </p:sp>
        </mc:Choice>
        <mc:Fallback>
          <p:sp>
            <p:nvSpPr>
              <p:cNvPr id="58" name="TextBox 30">
                <a:extLst>
                  <a:ext uri="{FF2B5EF4-FFF2-40B4-BE49-F238E27FC236}">
                    <a16:creationId xmlns:a16="http://schemas.microsoft.com/office/drawing/2014/main" id="{4E9417D2-7FAE-48A6-8F64-78437DB33E56}"/>
                  </a:ext>
                </a:extLst>
              </p:cNvPr>
              <p:cNvSpPr txBox="1">
                <a:spLocks noRot="1" noChangeAspect="1" noMove="1" noResize="1" noEditPoints="1" noAdjustHandles="1" noChangeArrowheads="1" noChangeShapeType="1" noTextEdit="1"/>
              </p:cNvSpPr>
              <p:nvPr/>
            </p:nvSpPr>
            <p:spPr>
              <a:xfrm>
                <a:off x="4857433" y="4083168"/>
                <a:ext cx="2160656" cy="529504"/>
              </a:xfrm>
              <a:prstGeom prst="rect">
                <a:avLst/>
              </a:prstGeom>
              <a:blipFill>
                <a:blip r:embed="rId11"/>
                <a:stretch>
                  <a:fillRect l="-1695"/>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59" name="TextBox 31">
                <a:extLst>
                  <a:ext uri="{FF2B5EF4-FFF2-40B4-BE49-F238E27FC236}">
                    <a16:creationId xmlns:a16="http://schemas.microsoft.com/office/drawing/2014/main" id="{D69D0FE3-CE83-4124-8D4B-F1B89E7ABB27}"/>
                  </a:ext>
                </a:extLst>
              </p:cNvPr>
              <p:cNvSpPr txBox="1"/>
              <p:nvPr/>
            </p:nvSpPr>
            <p:spPr>
              <a:xfrm>
                <a:off x="4857433" y="4890935"/>
                <a:ext cx="2160656" cy="52931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75</m:t>
                        </m:r>
                      </m:num>
                      <m:den>
                        <m:r>
                          <a:rPr lang="en-US" sz="2000" b="0" i="1" smtClean="0">
                            <a:latin typeface="Cambria Math" panose="02040503050406030204" pitchFamily="18" charset="0"/>
                          </a:rPr>
                          <m:t>75 +55</m:t>
                        </m:r>
                      </m:den>
                    </m:f>
                  </m:oMath>
                </a14:m>
                <a:endParaRPr lang="en-ID" sz="1600" dirty="0"/>
              </a:p>
            </p:txBody>
          </p:sp>
        </mc:Choice>
        <mc:Fallback>
          <p:sp>
            <p:nvSpPr>
              <p:cNvPr id="59" name="TextBox 31">
                <a:extLst>
                  <a:ext uri="{FF2B5EF4-FFF2-40B4-BE49-F238E27FC236}">
                    <a16:creationId xmlns:a16="http://schemas.microsoft.com/office/drawing/2014/main" id="{D69D0FE3-CE83-4124-8D4B-F1B89E7ABB27}"/>
                  </a:ext>
                </a:extLst>
              </p:cNvPr>
              <p:cNvSpPr txBox="1">
                <a:spLocks noRot="1" noChangeAspect="1" noMove="1" noResize="1" noEditPoints="1" noAdjustHandles="1" noChangeArrowheads="1" noChangeShapeType="1" noTextEdit="1"/>
              </p:cNvSpPr>
              <p:nvPr/>
            </p:nvSpPr>
            <p:spPr>
              <a:xfrm>
                <a:off x="4857433" y="4890935"/>
                <a:ext cx="2160656" cy="529312"/>
              </a:xfrm>
              <a:prstGeom prst="rect">
                <a:avLst/>
              </a:prstGeom>
              <a:blipFill>
                <a:blip r:embed="rId12"/>
                <a:stretch>
                  <a:fillRect l="-1695"/>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60" name="TextBox 32">
                <a:extLst>
                  <a:ext uri="{FF2B5EF4-FFF2-40B4-BE49-F238E27FC236}">
                    <a16:creationId xmlns:a16="http://schemas.microsoft.com/office/drawing/2014/main" id="{03C0E6F5-787D-41EC-ACE6-1B1388876BB9}"/>
                  </a:ext>
                </a:extLst>
              </p:cNvPr>
              <p:cNvSpPr txBox="1"/>
              <p:nvPr/>
            </p:nvSpPr>
            <p:spPr>
              <a:xfrm>
                <a:off x="4877340" y="5617728"/>
                <a:ext cx="3740540" cy="5106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f1 Score</a:t>
                </a:r>
                <a:r>
                  <a:rPr lang="en-US" sz="1400" dirty="0"/>
                  <a:t> = </a:t>
                </a:r>
                <a14:m>
                  <m:oMath xmlns:m="http://schemas.openxmlformats.org/officeDocument/2006/math">
                    <m:r>
                      <a:rPr lang="en-US" b="0" i="0" smtClean="0">
                        <a:latin typeface="Cambria Math" panose="02040503050406030204" pitchFamily="18" charset="0"/>
                      </a:rPr>
                      <m:t>2 </m:t>
                    </m:r>
                    <m:r>
                      <m:rPr>
                        <m:sty m:val="p"/>
                      </m:rPr>
                      <a:rPr lang="en-US" b="0" i="0" smtClean="0">
                        <a:latin typeface="Cambria Math" panose="02040503050406030204" pitchFamily="18" charset="0"/>
                      </a:rPr>
                      <m:t>x</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84,61 ∗57,69</m:t>
                        </m:r>
                      </m:num>
                      <m:den>
                        <m:r>
                          <a:rPr lang="en-US" i="1">
                            <a:latin typeface="Cambria Math" panose="02040503050406030204" pitchFamily="18" charset="0"/>
                          </a:rPr>
                          <m:t>84,61</m:t>
                        </m:r>
                        <m:r>
                          <a:rPr lang="en-US" b="0" i="1" smtClean="0">
                            <a:latin typeface="Cambria Math" panose="02040503050406030204" pitchFamily="18" charset="0"/>
                          </a:rPr>
                          <m:t>+</m:t>
                        </m:r>
                        <m:r>
                          <a:rPr lang="en-US" i="1">
                            <a:latin typeface="Cambria Math" panose="02040503050406030204" pitchFamily="18" charset="0"/>
                          </a:rPr>
                          <m:t>57,69</m:t>
                        </m:r>
                      </m:den>
                    </m:f>
                    <m:r>
                      <a:rPr lang="en-US" b="0" i="1" smtClean="0">
                        <a:latin typeface="Cambria Math" panose="02040503050406030204" pitchFamily="18" charset="0"/>
                      </a:rPr>
                      <m:t>)</m:t>
                    </m:r>
                  </m:oMath>
                </a14:m>
                <a:endParaRPr lang="en-ID" sz="1400" dirty="0"/>
              </a:p>
            </p:txBody>
          </p:sp>
        </mc:Choice>
        <mc:Fallback>
          <p:sp>
            <p:nvSpPr>
              <p:cNvPr id="60" name="TextBox 32">
                <a:extLst>
                  <a:ext uri="{FF2B5EF4-FFF2-40B4-BE49-F238E27FC236}">
                    <a16:creationId xmlns:a16="http://schemas.microsoft.com/office/drawing/2014/main" id="{03C0E6F5-787D-41EC-ACE6-1B1388876BB9}"/>
                  </a:ext>
                </a:extLst>
              </p:cNvPr>
              <p:cNvSpPr txBox="1">
                <a:spLocks noRot="1" noChangeAspect="1" noMove="1" noResize="1" noEditPoints="1" noAdjustHandles="1" noChangeArrowheads="1" noChangeShapeType="1" noTextEdit="1"/>
              </p:cNvSpPr>
              <p:nvPr/>
            </p:nvSpPr>
            <p:spPr>
              <a:xfrm>
                <a:off x="4877340" y="5617728"/>
                <a:ext cx="3740540" cy="510653"/>
              </a:xfrm>
              <a:prstGeom prst="rect">
                <a:avLst/>
              </a:prstGeom>
              <a:blipFill>
                <a:blip r:embed="rId13"/>
                <a:stretch>
                  <a:fillRect l="-814"/>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61" name="TextBox 33">
                <a:extLst>
                  <a:ext uri="{FF2B5EF4-FFF2-40B4-BE49-F238E27FC236}">
                    <a16:creationId xmlns:a16="http://schemas.microsoft.com/office/drawing/2014/main" id="{EAE350ED-FCA3-4590-AAD3-74747637CF83}"/>
                  </a:ext>
                </a:extLst>
              </p:cNvPr>
              <p:cNvSpPr txBox="1"/>
              <p:nvPr/>
            </p:nvSpPr>
            <p:spPr>
              <a:xfrm>
                <a:off x="6753954" y="4245828"/>
                <a:ext cx="931024"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𝟖𝟒</m:t>
                      </m:r>
                      <m:r>
                        <a:rPr lang="en-US" sz="1400" b="1" i="1" smtClean="0">
                          <a:latin typeface="Cambria Math" panose="02040503050406030204" pitchFamily="18" charset="0"/>
                        </a:rPr>
                        <m:t>,</m:t>
                      </m:r>
                      <m:r>
                        <a:rPr lang="en-US" sz="1400" b="1" i="1" smtClean="0">
                          <a:latin typeface="Cambria Math" panose="02040503050406030204" pitchFamily="18" charset="0"/>
                        </a:rPr>
                        <m:t>𝟔𝟏</m:t>
                      </m:r>
                      <m:r>
                        <a:rPr lang="en-US" sz="1400" b="1" i="1" smtClean="0">
                          <a:latin typeface="Cambria Math" panose="02040503050406030204" pitchFamily="18" charset="0"/>
                        </a:rPr>
                        <m:t>% </m:t>
                      </m:r>
                    </m:oMath>
                  </m:oMathPara>
                </a14:m>
                <a:endParaRPr lang="en-ID" sz="1400" b="1" dirty="0"/>
              </a:p>
            </p:txBody>
          </p:sp>
        </mc:Choice>
        <mc:Fallback>
          <p:sp>
            <p:nvSpPr>
              <p:cNvPr id="61" name="TextBox 33">
                <a:extLst>
                  <a:ext uri="{FF2B5EF4-FFF2-40B4-BE49-F238E27FC236}">
                    <a16:creationId xmlns:a16="http://schemas.microsoft.com/office/drawing/2014/main" id="{EAE350ED-FCA3-4590-AAD3-74747637CF83}"/>
                  </a:ext>
                </a:extLst>
              </p:cNvPr>
              <p:cNvSpPr txBox="1">
                <a:spLocks noRot="1" noChangeAspect="1" noMove="1" noResize="1" noEditPoints="1" noAdjustHandles="1" noChangeArrowheads="1" noChangeShapeType="1" noTextEdit="1"/>
              </p:cNvSpPr>
              <p:nvPr/>
            </p:nvSpPr>
            <p:spPr>
              <a:xfrm>
                <a:off x="6753954" y="4245828"/>
                <a:ext cx="931024" cy="215444"/>
              </a:xfrm>
              <a:prstGeom prst="rect">
                <a:avLst/>
              </a:prstGeom>
              <a:blipFill>
                <a:blip r:embed="rId14"/>
                <a:stretch>
                  <a:fillRect l="-1307" b="-11111"/>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62" name="TextBox 34">
                <a:extLst>
                  <a:ext uri="{FF2B5EF4-FFF2-40B4-BE49-F238E27FC236}">
                    <a16:creationId xmlns:a16="http://schemas.microsoft.com/office/drawing/2014/main" id="{A9874E19-BE2E-4AB1-8A5B-2D021CCF10F1}"/>
                  </a:ext>
                </a:extLst>
              </p:cNvPr>
              <p:cNvSpPr txBox="1"/>
              <p:nvPr/>
            </p:nvSpPr>
            <p:spPr>
              <a:xfrm>
                <a:off x="6509026" y="5046026"/>
                <a:ext cx="931024"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𝟓𝟕</m:t>
                      </m:r>
                      <m:r>
                        <a:rPr lang="en-US" sz="1400" b="1" i="1" smtClean="0">
                          <a:latin typeface="Cambria Math" panose="02040503050406030204" pitchFamily="18" charset="0"/>
                        </a:rPr>
                        <m:t>,</m:t>
                      </m:r>
                      <m:r>
                        <a:rPr lang="en-US" sz="1400" b="1" i="1" smtClean="0">
                          <a:latin typeface="Cambria Math" panose="02040503050406030204" pitchFamily="18" charset="0"/>
                        </a:rPr>
                        <m:t>𝟔𝟗</m:t>
                      </m:r>
                      <m:r>
                        <a:rPr lang="en-US" sz="1400" b="1" i="1" smtClean="0">
                          <a:latin typeface="Cambria Math" panose="02040503050406030204" pitchFamily="18" charset="0"/>
                        </a:rPr>
                        <m:t>% </m:t>
                      </m:r>
                    </m:oMath>
                  </m:oMathPara>
                </a14:m>
                <a:endParaRPr lang="en-ID" sz="1400" b="1" dirty="0"/>
              </a:p>
            </p:txBody>
          </p:sp>
        </mc:Choice>
        <mc:Fallback>
          <p:sp>
            <p:nvSpPr>
              <p:cNvPr id="62" name="TextBox 34">
                <a:extLst>
                  <a:ext uri="{FF2B5EF4-FFF2-40B4-BE49-F238E27FC236}">
                    <a16:creationId xmlns:a16="http://schemas.microsoft.com/office/drawing/2014/main" id="{A9874E19-BE2E-4AB1-8A5B-2D021CCF10F1}"/>
                  </a:ext>
                </a:extLst>
              </p:cNvPr>
              <p:cNvSpPr txBox="1">
                <a:spLocks noRot="1" noChangeAspect="1" noMove="1" noResize="1" noEditPoints="1" noAdjustHandles="1" noChangeArrowheads="1" noChangeShapeType="1" noTextEdit="1"/>
              </p:cNvSpPr>
              <p:nvPr/>
            </p:nvSpPr>
            <p:spPr>
              <a:xfrm>
                <a:off x="6509026" y="5046026"/>
                <a:ext cx="931024" cy="215444"/>
              </a:xfrm>
              <a:prstGeom prst="rect">
                <a:avLst/>
              </a:prstGeom>
              <a:blipFill>
                <a:blip r:embed="rId15"/>
                <a:stretch>
                  <a:fillRect l="-1316" b="-11429"/>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63" name="TextBox 35">
                <a:extLst>
                  <a:ext uri="{FF2B5EF4-FFF2-40B4-BE49-F238E27FC236}">
                    <a16:creationId xmlns:a16="http://schemas.microsoft.com/office/drawing/2014/main" id="{25CDF626-CDE6-4825-85B4-9B286B741107}"/>
                  </a:ext>
                </a:extLst>
              </p:cNvPr>
              <p:cNvSpPr txBox="1"/>
              <p:nvPr/>
            </p:nvSpPr>
            <p:spPr>
              <a:xfrm>
                <a:off x="5645377" y="6343720"/>
                <a:ext cx="931024"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𝟔𝟖</m:t>
                      </m:r>
                      <m:r>
                        <a:rPr lang="en-US" sz="1400" b="1" i="1" smtClean="0">
                          <a:latin typeface="Cambria Math" panose="02040503050406030204" pitchFamily="18" charset="0"/>
                        </a:rPr>
                        <m:t>,</m:t>
                      </m:r>
                      <m:r>
                        <a:rPr lang="en-US" sz="1400" b="1" i="1" smtClean="0">
                          <a:latin typeface="Cambria Math" panose="02040503050406030204" pitchFamily="18" charset="0"/>
                        </a:rPr>
                        <m:t>𝟔𝟎</m:t>
                      </m:r>
                      <m:r>
                        <a:rPr lang="en-US" sz="1400" b="1" i="1" smtClean="0">
                          <a:latin typeface="Cambria Math" panose="02040503050406030204" pitchFamily="18" charset="0"/>
                        </a:rPr>
                        <m:t>% </m:t>
                      </m:r>
                    </m:oMath>
                  </m:oMathPara>
                </a14:m>
                <a:endParaRPr lang="en-ID" sz="1400" b="1" dirty="0"/>
              </a:p>
            </p:txBody>
          </p:sp>
        </mc:Choice>
        <mc:Fallback>
          <p:sp>
            <p:nvSpPr>
              <p:cNvPr id="63" name="TextBox 35">
                <a:extLst>
                  <a:ext uri="{FF2B5EF4-FFF2-40B4-BE49-F238E27FC236}">
                    <a16:creationId xmlns:a16="http://schemas.microsoft.com/office/drawing/2014/main" id="{25CDF626-CDE6-4825-85B4-9B286B741107}"/>
                  </a:ext>
                </a:extLst>
              </p:cNvPr>
              <p:cNvSpPr txBox="1">
                <a:spLocks noRot="1" noChangeAspect="1" noMove="1" noResize="1" noEditPoints="1" noAdjustHandles="1" noChangeArrowheads="1" noChangeShapeType="1" noTextEdit="1"/>
              </p:cNvSpPr>
              <p:nvPr/>
            </p:nvSpPr>
            <p:spPr>
              <a:xfrm>
                <a:off x="5645377" y="6343720"/>
                <a:ext cx="931024" cy="215444"/>
              </a:xfrm>
              <a:prstGeom prst="rect">
                <a:avLst/>
              </a:prstGeom>
              <a:blipFill>
                <a:blip r:embed="rId16"/>
                <a:stretch>
                  <a:fillRect l="-654" b="-11429"/>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64" name="TextBox 36">
                <a:extLst>
                  <a:ext uri="{FF2B5EF4-FFF2-40B4-BE49-F238E27FC236}">
                    <a16:creationId xmlns:a16="http://schemas.microsoft.com/office/drawing/2014/main" id="{43C8FB69-A015-41AD-BCA4-273707236E13}"/>
                  </a:ext>
                </a:extLst>
              </p:cNvPr>
              <p:cNvSpPr txBox="1"/>
              <p:nvPr/>
            </p:nvSpPr>
            <p:spPr>
              <a:xfrm>
                <a:off x="8786588" y="4038208"/>
                <a:ext cx="2160656" cy="52931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582</m:t>
                        </m:r>
                      </m:num>
                      <m:den>
                        <m:r>
                          <a:rPr lang="en-US" sz="2000" b="0" i="1" smtClean="0">
                            <a:latin typeface="Cambria Math" panose="02040503050406030204" pitchFamily="18" charset="0"/>
                          </a:rPr>
                          <m:t>582 +107</m:t>
                        </m:r>
                      </m:den>
                    </m:f>
                  </m:oMath>
                </a14:m>
                <a:endParaRPr lang="en-ID" sz="1600" dirty="0"/>
              </a:p>
            </p:txBody>
          </p:sp>
        </mc:Choice>
        <mc:Fallback>
          <p:sp>
            <p:nvSpPr>
              <p:cNvPr id="64" name="TextBox 36">
                <a:extLst>
                  <a:ext uri="{FF2B5EF4-FFF2-40B4-BE49-F238E27FC236}">
                    <a16:creationId xmlns:a16="http://schemas.microsoft.com/office/drawing/2014/main" id="{43C8FB69-A015-41AD-BCA4-273707236E13}"/>
                  </a:ext>
                </a:extLst>
              </p:cNvPr>
              <p:cNvSpPr txBox="1">
                <a:spLocks noRot="1" noChangeAspect="1" noMove="1" noResize="1" noEditPoints="1" noAdjustHandles="1" noChangeArrowheads="1" noChangeShapeType="1" noTextEdit="1"/>
              </p:cNvSpPr>
              <p:nvPr/>
            </p:nvSpPr>
            <p:spPr>
              <a:xfrm>
                <a:off x="8786588" y="4038208"/>
                <a:ext cx="2160656" cy="529312"/>
              </a:xfrm>
              <a:prstGeom prst="rect">
                <a:avLst/>
              </a:prstGeom>
              <a:blipFill>
                <a:blip r:embed="rId17"/>
                <a:stretch>
                  <a:fillRect l="-1408"/>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65" name="TextBox 37">
                <a:extLst>
                  <a:ext uri="{FF2B5EF4-FFF2-40B4-BE49-F238E27FC236}">
                    <a16:creationId xmlns:a16="http://schemas.microsoft.com/office/drawing/2014/main" id="{DFB9B2BC-DD21-4E3E-9AAC-360CF7004850}"/>
                  </a:ext>
                </a:extLst>
              </p:cNvPr>
              <p:cNvSpPr txBox="1"/>
              <p:nvPr/>
            </p:nvSpPr>
            <p:spPr>
              <a:xfrm>
                <a:off x="8786588" y="4845975"/>
                <a:ext cx="2160656" cy="52931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556</m:t>
                        </m:r>
                      </m:num>
                      <m:den>
                        <m:r>
                          <a:rPr lang="en-US" sz="2000" b="0" i="1" smtClean="0">
                            <a:latin typeface="Cambria Math" panose="02040503050406030204" pitchFamily="18" charset="0"/>
                          </a:rPr>
                          <m:t>556 +44</m:t>
                        </m:r>
                      </m:den>
                    </m:f>
                  </m:oMath>
                </a14:m>
                <a:endParaRPr lang="en-ID" sz="1600" dirty="0"/>
              </a:p>
            </p:txBody>
          </p:sp>
        </mc:Choice>
        <mc:Fallback>
          <p:sp>
            <p:nvSpPr>
              <p:cNvPr id="65" name="TextBox 37">
                <a:extLst>
                  <a:ext uri="{FF2B5EF4-FFF2-40B4-BE49-F238E27FC236}">
                    <a16:creationId xmlns:a16="http://schemas.microsoft.com/office/drawing/2014/main" id="{DFB9B2BC-DD21-4E3E-9AAC-360CF7004850}"/>
                  </a:ext>
                </a:extLst>
              </p:cNvPr>
              <p:cNvSpPr txBox="1">
                <a:spLocks noRot="1" noChangeAspect="1" noMove="1" noResize="1" noEditPoints="1" noAdjustHandles="1" noChangeArrowheads="1" noChangeShapeType="1" noTextEdit="1"/>
              </p:cNvSpPr>
              <p:nvPr/>
            </p:nvSpPr>
            <p:spPr>
              <a:xfrm>
                <a:off x="8786588" y="4845975"/>
                <a:ext cx="2160656" cy="529312"/>
              </a:xfrm>
              <a:prstGeom prst="rect">
                <a:avLst/>
              </a:prstGeom>
              <a:blipFill>
                <a:blip r:embed="rId18"/>
                <a:stretch>
                  <a:fillRect l="-1408"/>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66" name="TextBox 38">
                <a:extLst>
                  <a:ext uri="{FF2B5EF4-FFF2-40B4-BE49-F238E27FC236}">
                    <a16:creationId xmlns:a16="http://schemas.microsoft.com/office/drawing/2014/main" id="{8EC84570-F65A-4A20-A6B5-7110282B2D51}"/>
                  </a:ext>
                </a:extLst>
              </p:cNvPr>
              <p:cNvSpPr txBox="1"/>
              <p:nvPr/>
            </p:nvSpPr>
            <p:spPr>
              <a:xfrm>
                <a:off x="8729495" y="5572768"/>
                <a:ext cx="3740540" cy="5106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f1 Score</a:t>
                </a:r>
                <a:r>
                  <a:rPr lang="en-US" sz="1400" dirty="0"/>
                  <a:t> = </a:t>
                </a:r>
                <a14:m>
                  <m:oMath xmlns:m="http://schemas.openxmlformats.org/officeDocument/2006/math">
                    <m:r>
                      <a:rPr lang="en-US" b="0" i="0" smtClean="0">
                        <a:latin typeface="Cambria Math" panose="02040503050406030204" pitchFamily="18" charset="0"/>
                      </a:rPr>
                      <m:t>2 </m:t>
                    </m:r>
                    <m:r>
                      <m:rPr>
                        <m:sty m:val="p"/>
                      </m:rPr>
                      <a:rPr lang="en-US" b="0" i="0" smtClean="0">
                        <a:latin typeface="Cambria Math" panose="02040503050406030204" pitchFamily="18" charset="0"/>
                      </a:rPr>
                      <m:t>x</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84,47 ∗92,66</m:t>
                        </m:r>
                      </m:num>
                      <m:den>
                        <m:r>
                          <a:rPr lang="en-US" i="1">
                            <a:latin typeface="Cambria Math" panose="02040503050406030204" pitchFamily="18" charset="0"/>
                          </a:rPr>
                          <m:t>84,47</m:t>
                        </m:r>
                        <m:r>
                          <a:rPr lang="en-US" b="0" i="1" smtClean="0">
                            <a:latin typeface="Cambria Math" panose="02040503050406030204" pitchFamily="18" charset="0"/>
                          </a:rPr>
                          <m:t>+</m:t>
                        </m:r>
                        <m:r>
                          <a:rPr lang="en-US" i="1">
                            <a:latin typeface="Cambria Math" panose="02040503050406030204" pitchFamily="18" charset="0"/>
                          </a:rPr>
                          <m:t>92,66</m:t>
                        </m:r>
                      </m:den>
                    </m:f>
                    <m:r>
                      <a:rPr lang="en-US" b="0" i="1" smtClean="0">
                        <a:latin typeface="Cambria Math" panose="02040503050406030204" pitchFamily="18" charset="0"/>
                      </a:rPr>
                      <m:t>)</m:t>
                    </m:r>
                  </m:oMath>
                </a14:m>
                <a:endParaRPr lang="en-ID" sz="1400" dirty="0"/>
              </a:p>
            </p:txBody>
          </p:sp>
        </mc:Choice>
        <mc:Fallback>
          <p:sp>
            <p:nvSpPr>
              <p:cNvPr id="66" name="TextBox 38">
                <a:extLst>
                  <a:ext uri="{FF2B5EF4-FFF2-40B4-BE49-F238E27FC236}">
                    <a16:creationId xmlns:a16="http://schemas.microsoft.com/office/drawing/2014/main" id="{8EC84570-F65A-4A20-A6B5-7110282B2D51}"/>
                  </a:ext>
                </a:extLst>
              </p:cNvPr>
              <p:cNvSpPr txBox="1">
                <a:spLocks noRot="1" noChangeAspect="1" noMove="1" noResize="1" noEditPoints="1" noAdjustHandles="1" noChangeArrowheads="1" noChangeShapeType="1" noTextEdit="1"/>
              </p:cNvSpPr>
              <p:nvPr/>
            </p:nvSpPr>
            <p:spPr>
              <a:xfrm>
                <a:off x="8729495" y="5572768"/>
                <a:ext cx="3740540" cy="510653"/>
              </a:xfrm>
              <a:prstGeom prst="rect">
                <a:avLst/>
              </a:prstGeom>
              <a:blipFill>
                <a:blip r:embed="rId19"/>
                <a:stretch>
                  <a:fillRect l="-814"/>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67" name="TextBox 39">
                <a:extLst>
                  <a:ext uri="{FF2B5EF4-FFF2-40B4-BE49-F238E27FC236}">
                    <a16:creationId xmlns:a16="http://schemas.microsoft.com/office/drawing/2014/main" id="{2C738641-4082-4E5C-A2B1-06A974568DFE}"/>
                  </a:ext>
                </a:extLst>
              </p:cNvPr>
              <p:cNvSpPr txBox="1"/>
              <p:nvPr/>
            </p:nvSpPr>
            <p:spPr>
              <a:xfrm>
                <a:off x="10683109" y="4200868"/>
                <a:ext cx="931024"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𝟖𝟒</m:t>
                      </m:r>
                      <m:r>
                        <a:rPr lang="en-US" sz="1400" b="1" i="1" smtClean="0">
                          <a:latin typeface="Cambria Math" panose="02040503050406030204" pitchFamily="18" charset="0"/>
                        </a:rPr>
                        <m:t>,</m:t>
                      </m:r>
                      <m:r>
                        <a:rPr lang="en-US" sz="1400" b="1" i="1" smtClean="0">
                          <a:latin typeface="Cambria Math" panose="02040503050406030204" pitchFamily="18" charset="0"/>
                        </a:rPr>
                        <m:t>𝟒𝟕</m:t>
                      </m:r>
                      <m:r>
                        <a:rPr lang="en-US" sz="1400" b="1" i="1" smtClean="0">
                          <a:latin typeface="Cambria Math" panose="02040503050406030204" pitchFamily="18" charset="0"/>
                        </a:rPr>
                        <m:t>% </m:t>
                      </m:r>
                    </m:oMath>
                  </m:oMathPara>
                </a14:m>
                <a:endParaRPr lang="en-ID" sz="1400" b="1" dirty="0"/>
              </a:p>
            </p:txBody>
          </p:sp>
        </mc:Choice>
        <mc:Fallback>
          <p:sp>
            <p:nvSpPr>
              <p:cNvPr id="67" name="TextBox 39">
                <a:extLst>
                  <a:ext uri="{FF2B5EF4-FFF2-40B4-BE49-F238E27FC236}">
                    <a16:creationId xmlns:a16="http://schemas.microsoft.com/office/drawing/2014/main" id="{2C738641-4082-4E5C-A2B1-06A974568DFE}"/>
                  </a:ext>
                </a:extLst>
              </p:cNvPr>
              <p:cNvSpPr txBox="1">
                <a:spLocks noRot="1" noChangeAspect="1" noMove="1" noResize="1" noEditPoints="1" noAdjustHandles="1" noChangeArrowheads="1" noChangeShapeType="1" noTextEdit="1"/>
              </p:cNvSpPr>
              <p:nvPr/>
            </p:nvSpPr>
            <p:spPr>
              <a:xfrm>
                <a:off x="10683109" y="4200868"/>
                <a:ext cx="931024" cy="215444"/>
              </a:xfrm>
              <a:prstGeom prst="rect">
                <a:avLst/>
              </a:prstGeom>
              <a:blipFill>
                <a:blip r:embed="rId20"/>
                <a:stretch>
                  <a:fillRect l="-654" b="-14286"/>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68" name="TextBox 40">
                <a:extLst>
                  <a:ext uri="{FF2B5EF4-FFF2-40B4-BE49-F238E27FC236}">
                    <a16:creationId xmlns:a16="http://schemas.microsoft.com/office/drawing/2014/main" id="{8D527B5E-8872-4ACE-A3D3-C25CDE19C363}"/>
                  </a:ext>
                </a:extLst>
              </p:cNvPr>
              <p:cNvSpPr txBox="1"/>
              <p:nvPr/>
            </p:nvSpPr>
            <p:spPr>
              <a:xfrm>
                <a:off x="10438181" y="5001066"/>
                <a:ext cx="931024"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𝟗𝟐</m:t>
                      </m:r>
                      <m:r>
                        <a:rPr lang="en-US" sz="1400" b="1" i="1" smtClean="0">
                          <a:latin typeface="Cambria Math" panose="02040503050406030204" pitchFamily="18" charset="0"/>
                        </a:rPr>
                        <m:t>,</m:t>
                      </m:r>
                      <m:r>
                        <a:rPr lang="en-US" sz="1400" b="1" i="1" smtClean="0">
                          <a:latin typeface="Cambria Math" panose="02040503050406030204" pitchFamily="18" charset="0"/>
                        </a:rPr>
                        <m:t>𝟔𝟔</m:t>
                      </m:r>
                      <m:r>
                        <a:rPr lang="en-US" sz="1400" b="1" i="1" smtClean="0">
                          <a:latin typeface="Cambria Math" panose="02040503050406030204" pitchFamily="18" charset="0"/>
                        </a:rPr>
                        <m:t>% </m:t>
                      </m:r>
                    </m:oMath>
                  </m:oMathPara>
                </a14:m>
                <a:endParaRPr lang="en-ID" sz="1400" b="1" dirty="0"/>
              </a:p>
            </p:txBody>
          </p:sp>
        </mc:Choice>
        <mc:Fallback>
          <p:sp>
            <p:nvSpPr>
              <p:cNvPr id="68" name="TextBox 40">
                <a:extLst>
                  <a:ext uri="{FF2B5EF4-FFF2-40B4-BE49-F238E27FC236}">
                    <a16:creationId xmlns:a16="http://schemas.microsoft.com/office/drawing/2014/main" id="{8D527B5E-8872-4ACE-A3D3-C25CDE19C363}"/>
                  </a:ext>
                </a:extLst>
              </p:cNvPr>
              <p:cNvSpPr txBox="1">
                <a:spLocks noRot="1" noChangeAspect="1" noMove="1" noResize="1" noEditPoints="1" noAdjustHandles="1" noChangeArrowheads="1" noChangeShapeType="1" noTextEdit="1"/>
              </p:cNvSpPr>
              <p:nvPr/>
            </p:nvSpPr>
            <p:spPr>
              <a:xfrm>
                <a:off x="10438181" y="5001066"/>
                <a:ext cx="931024" cy="215444"/>
              </a:xfrm>
              <a:prstGeom prst="rect">
                <a:avLst/>
              </a:prstGeom>
              <a:blipFill>
                <a:blip r:embed="rId21"/>
                <a:stretch>
                  <a:fillRect l="-654" b="-11111"/>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69" name="TextBox 41">
                <a:extLst>
                  <a:ext uri="{FF2B5EF4-FFF2-40B4-BE49-F238E27FC236}">
                    <a16:creationId xmlns:a16="http://schemas.microsoft.com/office/drawing/2014/main" id="{E20C8D6F-B034-454D-ABC4-26CE9943C761}"/>
                  </a:ext>
                </a:extLst>
              </p:cNvPr>
              <p:cNvSpPr txBox="1"/>
              <p:nvPr/>
            </p:nvSpPr>
            <p:spPr>
              <a:xfrm>
                <a:off x="9507157" y="6298760"/>
                <a:ext cx="931024" cy="21544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𝟖𝟖</m:t>
                      </m:r>
                      <m:r>
                        <a:rPr lang="en-US" sz="1400" b="1" i="1" smtClean="0">
                          <a:latin typeface="Cambria Math" panose="02040503050406030204" pitchFamily="18" charset="0"/>
                        </a:rPr>
                        <m:t>,</m:t>
                      </m:r>
                      <m:r>
                        <a:rPr lang="en-US" sz="1400" b="1" i="1" smtClean="0">
                          <a:latin typeface="Cambria Math" panose="02040503050406030204" pitchFamily="18" charset="0"/>
                        </a:rPr>
                        <m:t>𝟑𝟕</m:t>
                      </m:r>
                      <m:r>
                        <a:rPr lang="en-US" sz="1400" b="1" i="1" smtClean="0">
                          <a:latin typeface="Cambria Math" panose="02040503050406030204" pitchFamily="18" charset="0"/>
                        </a:rPr>
                        <m:t>% </m:t>
                      </m:r>
                    </m:oMath>
                  </m:oMathPara>
                </a14:m>
                <a:endParaRPr lang="en-ID" sz="1400" b="1" dirty="0"/>
              </a:p>
            </p:txBody>
          </p:sp>
        </mc:Choice>
        <mc:Fallback>
          <p:sp>
            <p:nvSpPr>
              <p:cNvPr id="69" name="TextBox 41">
                <a:extLst>
                  <a:ext uri="{FF2B5EF4-FFF2-40B4-BE49-F238E27FC236}">
                    <a16:creationId xmlns:a16="http://schemas.microsoft.com/office/drawing/2014/main" id="{E20C8D6F-B034-454D-ABC4-26CE9943C761}"/>
                  </a:ext>
                </a:extLst>
              </p:cNvPr>
              <p:cNvSpPr txBox="1">
                <a:spLocks noRot="1" noChangeAspect="1" noMove="1" noResize="1" noEditPoints="1" noAdjustHandles="1" noChangeArrowheads="1" noChangeShapeType="1" noTextEdit="1"/>
              </p:cNvSpPr>
              <p:nvPr/>
            </p:nvSpPr>
            <p:spPr>
              <a:xfrm>
                <a:off x="9507157" y="6298760"/>
                <a:ext cx="931024" cy="215444"/>
              </a:xfrm>
              <a:prstGeom prst="rect">
                <a:avLst/>
              </a:prstGeom>
              <a:blipFill>
                <a:blip r:embed="rId22"/>
                <a:stretch>
                  <a:fillRect l="-1316" b="-11111"/>
                </a:stretch>
              </a:blipFill>
            </p:spPr>
            <p:txBody>
              <a:bodyPr/>
              <a:lstStyle/>
              <a:p>
                <a:r>
                  <a:rPr lang="en-ID">
                    <a:noFill/>
                  </a:rPr>
                  <a:t> </a:t>
                </a:r>
              </a:p>
            </p:txBody>
          </p:sp>
        </mc:Fallback>
      </mc:AlternateContent>
    </p:spTree>
    <p:extLst>
      <p:ext uri="{BB962C8B-B14F-4D97-AF65-F5344CB8AC3E}">
        <p14:creationId xmlns:p14="http://schemas.microsoft.com/office/powerpoint/2010/main" val="3375178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Feed Forward Neural Network</a:t>
            </a:r>
            <a:br>
              <a:rPr lang="en-US" dirty="0"/>
            </a:br>
            <a:r>
              <a:rPr lang="en-US" dirty="0"/>
              <a:t>(FFNN)</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1912407" y="1396088"/>
            <a:ext cx="5149167"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BUILD FFNN MODEL AND TRAIN THE MODEL</a:t>
            </a:r>
            <a:endParaRPr lang="en-ID" sz="2000" b="1" dirty="0"/>
          </a:p>
        </p:txBody>
      </p:sp>
      <p:pic>
        <p:nvPicPr>
          <p:cNvPr id="3" name="Picture 2">
            <a:extLst>
              <a:ext uri="{FF2B5EF4-FFF2-40B4-BE49-F238E27FC236}">
                <a16:creationId xmlns:a16="http://schemas.microsoft.com/office/drawing/2014/main" id="{A5762FD2-3269-4F65-BB55-71B777443AAA}"/>
              </a:ext>
            </a:extLst>
          </p:cNvPr>
          <p:cNvPicPr>
            <a:picLocks noChangeAspect="1"/>
          </p:cNvPicPr>
          <p:nvPr/>
        </p:nvPicPr>
        <p:blipFill>
          <a:blip r:embed="rId2"/>
          <a:stretch>
            <a:fillRect/>
          </a:stretch>
        </p:blipFill>
        <p:spPr>
          <a:xfrm>
            <a:off x="2094606" y="1943809"/>
            <a:ext cx="8002787" cy="4725340"/>
          </a:xfrm>
          <a:prstGeom prst="rect">
            <a:avLst/>
          </a:prstGeom>
        </p:spPr>
      </p:pic>
    </p:spTree>
    <p:extLst>
      <p:ext uri="{BB962C8B-B14F-4D97-AF65-F5344CB8AC3E}">
        <p14:creationId xmlns:p14="http://schemas.microsoft.com/office/powerpoint/2010/main" val="1261617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Feed Forward Neural Network</a:t>
            </a:r>
            <a:br>
              <a:rPr lang="en-US" dirty="0"/>
            </a:br>
            <a:r>
              <a:rPr lang="en-US" dirty="0"/>
              <a:t>(FFNN)</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119843" y="1390428"/>
            <a:ext cx="4333238"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validation data</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1809548" y="1590483"/>
            <a:ext cx="209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B248A2E-9EE8-4C97-BD9C-9E9D5500ADA9}"/>
              </a:ext>
            </a:extLst>
          </p:cNvPr>
          <p:cNvPicPr>
            <a:picLocks noChangeAspect="1"/>
          </p:cNvPicPr>
          <p:nvPr/>
        </p:nvPicPr>
        <p:blipFill>
          <a:blip r:embed="rId2"/>
          <a:stretch>
            <a:fillRect/>
          </a:stretch>
        </p:blipFill>
        <p:spPr>
          <a:xfrm>
            <a:off x="3682875" y="3770121"/>
            <a:ext cx="4826248" cy="2781443"/>
          </a:xfrm>
          <a:prstGeom prst="rect">
            <a:avLst/>
          </a:prstGeom>
        </p:spPr>
      </p:pic>
      <p:pic>
        <p:nvPicPr>
          <p:cNvPr id="4" name="Picture 3">
            <a:extLst>
              <a:ext uri="{FF2B5EF4-FFF2-40B4-BE49-F238E27FC236}">
                <a16:creationId xmlns:a16="http://schemas.microsoft.com/office/drawing/2014/main" id="{744FD5BC-6823-4F00-B793-19ED84D40479}"/>
              </a:ext>
            </a:extLst>
          </p:cNvPr>
          <p:cNvPicPr>
            <a:picLocks noChangeAspect="1"/>
          </p:cNvPicPr>
          <p:nvPr/>
        </p:nvPicPr>
        <p:blipFill>
          <a:blip r:embed="rId3"/>
          <a:stretch>
            <a:fillRect/>
          </a:stretch>
        </p:blipFill>
        <p:spPr>
          <a:xfrm>
            <a:off x="4101997" y="2130211"/>
            <a:ext cx="3988005" cy="1447874"/>
          </a:xfrm>
          <a:prstGeom prst="rect">
            <a:avLst/>
          </a:prstGeom>
        </p:spPr>
      </p:pic>
    </p:spTree>
    <p:extLst>
      <p:ext uri="{BB962C8B-B14F-4D97-AF65-F5344CB8AC3E}">
        <p14:creationId xmlns:p14="http://schemas.microsoft.com/office/powerpoint/2010/main" val="67166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Feed Forward Neural Network</a:t>
            </a:r>
            <a:br>
              <a:rPr lang="en-US" dirty="0"/>
            </a:br>
            <a:r>
              <a:rPr lang="en-US" dirty="0"/>
              <a:t>(FFNN)</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444451" y="1390428"/>
            <a:ext cx="3684022"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test data</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2040556" y="1590483"/>
            <a:ext cx="209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2FDD293-1F53-4DA1-804D-08F8CBB8AA1B}"/>
              </a:ext>
            </a:extLst>
          </p:cNvPr>
          <p:cNvPicPr>
            <a:picLocks noChangeAspect="1"/>
          </p:cNvPicPr>
          <p:nvPr/>
        </p:nvPicPr>
        <p:blipFill>
          <a:blip r:embed="rId2"/>
          <a:stretch>
            <a:fillRect/>
          </a:stretch>
        </p:blipFill>
        <p:spPr>
          <a:xfrm>
            <a:off x="4025793" y="1945310"/>
            <a:ext cx="4140413" cy="1549480"/>
          </a:xfrm>
          <a:prstGeom prst="rect">
            <a:avLst/>
          </a:prstGeom>
        </p:spPr>
      </p:pic>
      <p:pic>
        <p:nvPicPr>
          <p:cNvPr id="3" name="Picture 2">
            <a:extLst>
              <a:ext uri="{FF2B5EF4-FFF2-40B4-BE49-F238E27FC236}">
                <a16:creationId xmlns:a16="http://schemas.microsoft.com/office/drawing/2014/main" id="{43031B67-C2A4-4ED2-91F3-BB00F8628397}"/>
              </a:ext>
            </a:extLst>
          </p:cNvPr>
          <p:cNvPicPr>
            <a:picLocks noChangeAspect="1"/>
          </p:cNvPicPr>
          <p:nvPr/>
        </p:nvPicPr>
        <p:blipFill>
          <a:blip r:embed="rId3"/>
          <a:stretch>
            <a:fillRect/>
          </a:stretch>
        </p:blipFill>
        <p:spPr>
          <a:xfrm>
            <a:off x="3673350" y="3552541"/>
            <a:ext cx="4845299" cy="3143412"/>
          </a:xfrm>
          <a:prstGeom prst="rect">
            <a:avLst/>
          </a:prstGeom>
        </p:spPr>
      </p:pic>
    </p:spTree>
    <p:extLst>
      <p:ext uri="{BB962C8B-B14F-4D97-AF65-F5344CB8AC3E}">
        <p14:creationId xmlns:p14="http://schemas.microsoft.com/office/powerpoint/2010/main" val="3752667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Feed Forward Neural Network</a:t>
            </a:r>
            <a:br>
              <a:rPr lang="en-US" dirty="0"/>
            </a:br>
            <a:r>
              <a:rPr lang="en-US" dirty="0"/>
              <a:t>(FFNN)</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251481" y="1390428"/>
            <a:ext cx="4572085"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Confusion Matrix</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1915427" y="1590483"/>
            <a:ext cx="2095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65FFE93-D679-4CA7-8742-7E7F6E032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31165"/>
            <a:ext cx="5118819" cy="410393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8F6BBB-FED9-4D13-BA78-119A654A6096}"/>
                  </a:ext>
                </a:extLst>
              </p:cNvPr>
              <p:cNvSpPr txBox="1"/>
              <p:nvPr/>
            </p:nvSpPr>
            <p:spPr>
              <a:xfrm>
                <a:off x="5804821" y="3024818"/>
                <a:ext cx="2160656" cy="529312"/>
              </a:xfrm>
              <a:prstGeom prst="rect">
                <a:avLst/>
              </a:prstGeom>
              <a:noFill/>
            </p:spPr>
            <p:txBody>
              <a:bodyPr wrap="square" rtlCol="0">
                <a:spAutoFit/>
              </a:body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 </m:t>
                        </m:r>
                        <m:r>
                          <a:rPr lang="en-US" sz="2000" b="0" i="1" smtClean="0">
                            <a:latin typeface="Cambria Math" panose="02040503050406030204" pitchFamily="18" charset="0"/>
                          </a:rPr>
                          <m:t>𝐹𝑃</m:t>
                        </m:r>
                      </m:den>
                    </m:f>
                  </m:oMath>
                </a14:m>
                <a:endParaRPr lang="en-ID" sz="1600" dirty="0"/>
              </a:p>
            </p:txBody>
          </p:sp>
        </mc:Choice>
        <mc:Fallback xmlns="">
          <p:sp>
            <p:nvSpPr>
              <p:cNvPr id="9" name="TextBox 8">
                <a:extLst>
                  <a:ext uri="{FF2B5EF4-FFF2-40B4-BE49-F238E27FC236}">
                    <a16:creationId xmlns:a16="http://schemas.microsoft.com/office/drawing/2014/main" id="{998F6BBB-FED9-4D13-BA78-119A654A6096}"/>
                  </a:ext>
                </a:extLst>
              </p:cNvPr>
              <p:cNvSpPr txBox="1">
                <a:spLocks noRot="1" noChangeAspect="1" noMove="1" noResize="1" noEditPoints="1" noAdjustHandles="1" noChangeArrowheads="1" noChangeShapeType="1" noTextEdit="1"/>
              </p:cNvSpPr>
              <p:nvPr/>
            </p:nvSpPr>
            <p:spPr>
              <a:xfrm>
                <a:off x="5804821" y="3024818"/>
                <a:ext cx="2160656" cy="529312"/>
              </a:xfrm>
              <a:prstGeom prst="rect">
                <a:avLst/>
              </a:prstGeom>
              <a:blipFill>
                <a:blip r:embed="rId3"/>
                <a:stretch>
                  <a:fillRect l="-1408" b="-229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F07A464-382B-4FD0-A525-1B38EA9BE412}"/>
                  </a:ext>
                </a:extLst>
              </p:cNvPr>
              <p:cNvSpPr txBox="1"/>
              <p:nvPr/>
            </p:nvSpPr>
            <p:spPr>
              <a:xfrm>
                <a:off x="5804821" y="3725714"/>
                <a:ext cx="2160656" cy="529312"/>
              </a:xfrm>
              <a:prstGeom prst="rect">
                <a:avLst/>
              </a:prstGeom>
              <a:noFill/>
            </p:spPr>
            <p:txBody>
              <a:bodyPr wrap="square" rtlCol="0">
                <a:spAutoFit/>
              </a:body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𝑇𝑃</m:t>
                        </m:r>
                      </m:num>
                      <m:den>
                        <m:r>
                          <a:rPr lang="en-US" sz="2000" b="0" i="1" smtClean="0">
                            <a:latin typeface="Cambria Math" panose="02040503050406030204" pitchFamily="18" charset="0"/>
                          </a:rPr>
                          <m:t>𝑇𝑃</m:t>
                        </m:r>
                        <m:r>
                          <a:rPr lang="en-US" sz="2000" b="0" i="1" smtClean="0">
                            <a:latin typeface="Cambria Math" panose="02040503050406030204" pitchFamily="18" charset="0"/>
                          </a:rPr>
                          <m:t> +</m:t>
                        </m:r>
                        <m:r>
                          <a:rPr lang="en-US" sz="2000" b="0" i="1" smtClean="0">
                            <a:latin typeface="Cambria Math" panose="02040503050406030204" pitchFamily="18" charset="0"/>
                          </a:rPr>
                          <m:t>𝐹𝑁</m:t>
                        </m:r>
                      </m:den>
                    </m:f>
                  </m:oMath>
                </a14:m>
                <a:endParaRPr lang="en-ID" sz="1600" dirty="0"/>
              </a:p>
            </p:txBody>
          </p:sp>
        </mc:Choice>
        <mc:Fallback xmlns="">
          <p:sp>
            <p:nvSpPr>
              <p:cNvPr id="11" name="TextBox 10">
                <a:extLst>
                  <a:ext uri="{FF2B5EF4-FFF2-40B4-BE49-F238E27FC236}">
                    <a16:creationId xmlns:a16="http://schemas.microsoft.com/office/drawing/2014/main" id="{5F07A464-382B-4FD0-A525-1B38EA9BE412}"/>
                  </a:ext>
                </a:extLst>
              </p:cNvPr>
              <p:cNvSpPr txBox="1">
                <a:spLocks noRot="1" noChangeAspect="1" noMove="1" noResize="1" noEditPoints="1" noAdjustHandles="1" noChangeArrowheads="1" noChangeShapeType="1" noTextEdit="1"/>
              </p:cNvSpPr>
              <p:nvPr/>
            </p:nvSpPr>
            <p:spPr>
              <a:xfrm>
                <a:off x="5804821" y="3725714"/>
                <a:ext cx="2160656" cy="529312"/>
              </a:xfrm>
              <a:prstGeom prst="rect">
                <a:avLst/>
              </a:prstGeom>
              <a:blipFill>
                <a:blip r:embed="rId4"/>
                <a:stretch>
                  <a:fillRect l="-1408" b="-229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E1B36F-CD5E-493D-9C63-7B9B901C27E8}"/>
                  </a:ext>
                </a:extLst>
              </p:cNvPr>
              <p:cNvSpPr txBox="1"/>
              <p:nvPr/>
            </p:nvSpPr>
            <p:spPr>
              <a:xfrm>
                <a:off x="5804821" y="4401294"/>
                <a:ext cx="3740540" cy="540148"/>
              </a:xfrm>
              <a:prstGeom prst="rect">
                <a:avLst/>
              </a:prstGeom>
              <a:noFill/>
            </p:spPr>
            <p:txBody>
              <a:bodyPr wrap="square" rtlCol="0">
                <a:spAutoFit/>
              </a:bodyPr>
              <a:lstStyle/>
              <a:p>
                <a:r>
                  <a:rPr lang="en-US" sz="1600" b="1" dirty="0"/>
                  <a:t>f1 Score</a:t>
                </a:r>
                <a:r>
                  <a:rPr lang="en-US" sz="1600" dirty="0"/>
                  <a:t> = </a:t>
                </a:r>
                <a14:m>
                  <m:oMath xmlns:m="http://schemas.openxmlformats.org/officeDocument/2006/math">
                    <m:r>
                      <a:rPr lang="en-US" sz="2000" b="0" i="0" smtClean="0">
                        <a:latin typeface="Cambria Math" panose="02040503050406030204" pitchFamily="18" charset="0"/>
                      </a:rPr>
                      <m:t>2 </m:t>
                    </m:r>
                    <m:r>
                      <m:rPr>
                        <m:sty m:val="p"/>
                      </m:rPr>
                      <a:rPr lang="en-US" sz="2000" b="0" i="0" smtClean="0">
                        <a:latin typeface="Cambria Math" panose="02040503050406030204" pitchFamily="18" charset="0"/>
                      </a:rPr>
                      <m:t>x</m:t>
                    </m:r>
                    <m:r>
                      <a:rPr lang="en-US" sz="2000" b="0" i="0" smtClean="0">
                        <a:latin typeface="Cambria Math" panose="02040503050406030204" pitchFamily="18" charset="0"/>
                      </a:rPr>
                      <m:t> (</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 ∗</m:t>
                        </m:r>
                        <m:r>
                          <a:rPr lang="en-US" sz="2000" b="0" i="1" smtClean="0">
                            <a:latin typeface="Cambria Math" panose="02040503050406030204" pitchFamily="18" charset="0"/>
                          </a:rPr>
                          <m:t>𝑅𝑒𝑐𝑎𝑙𝑙</m:t>
                        </m:r>
                      </m:num>
                      <m:den>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m:t>
                        </m:r>
                        <m:r>
                          <a:rPr lang="en-US" sz="2000" b="0" i="1" smtClean="0">
                            <a:latin typeface="Cambria Math" panose="02040503050406030204" pitchFamily="18" charset="0"/>
                          </a:rPr>
                          <m:t>𝑅𝑒𝑐𝑎𝑙𝑙</m:t>
                        </m:r>
                      </m:den>
                    </m:f>
                    <m:r>
                      <a:rPr lang="en-US" sz="2000" b="0" i="1" smtClean="0">
                        <a:latin typeface="Cambria Math" panose="02040503050406030204" pitchFamily="18" charset="0"/>
                      </a:rPr>
                      <m:t>)</m:t>
                    </m:r>
                  </m:oMath>
                </a14:m>
                <a:endParaRPr lang="en-ID" sz="1600" dirty="0"/>
              </a:p>
            </p:txBody>
          </p:sp>
        </mc:Choice>
        <mc:Fallback xmlns="">
          <p:sp>
            <p:nvSpPr>
              <p:cNvPr id="12" name="TextBox 11">
                <a:extLst>
                  <a:ext uri="{FF2B5EF4-FFF2-40B4-BE49-F238E27FC236}">
                    <a16:creationId xmlns:a16="http://schemas.microsoft.com/office/drawing/2014/main" id="{53E1B36F-CD5E-493D-9C63-7B9B901C27E8}"/>
                  </a:ext>
                </a:extLst>
              </p:cNvPr>
              <p:cNvSpPr txBox="1">
                <a:spLocks noRot="1" noChangeAspect="1" noMove="1" noResize="1" noEditPoints="1" noAdjustHandles="1" noChangeArrowheads="1" noChangeShapeType="1" noTextEdit="1"/>
              </p:cNvSpPr>
              <p:nvPr/>
            </p:nvSpPr>
            <p:spPr>
              <a:xfrm>
                <a:off x="5804821" y="4401294"/>
                <a:ext cx="3740540" cy="540148"/>
              </a:xfrm>
              <a:prstGeom prst="rect">
                <a:avLst/>
              </a:prstGeom>
              <a:blipFill>
                <a:blip r:embed="rId5"/>
                <a:stretch>
                  <a:fillRect l="-814"/>
                </a:stretch>
              </a:blipFill>
            </p:spPr>
            <p:txBody>
              <a:bodyPr/>
              <a:lstStyle/>
              <a:p>
                <a:r>
                  <a:rPr lang="en-ID">
                    <a:noFill/>
                  </a:rPr>
                  <a:t> </a:t>
                </a:r>
              </a:p>
            </p:txBody>
          </p:sp>
        </mc:Fallback>
      </mc:AlternateContent>
    </p:spTree>
    <p:extLst>
      <p:ext uri="{BB962C8B-B14F-4D97-AF65-F5344CB8AC3E}">
        <p14:creationId xmlns:p14="http://schemas.microsoft.com/office/powerpoint/2010/main" val="983864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618246"/>
            <a:ext cx="10515600" cy="1325563"/>
          </a:xfrm>
        </p:spPr>
        <p:txBody>
          <a:bodyPr>
            <a:normAutofit/>
          </a:bodyPr>
          <a:lstStyle/>
          <a:p>
            <a:r>
              <a:rPr lang="en-US" dirty="0"/>
              <a:t>Feed Forward Neural Network</a:t>
            </a:r>
            <a:br>
              <a:rPr lang="en-US" dirty="0"/>
            </a:br>
            <a:r>
              <a:rPr lang="en-US" dirty="0"/>
              <a:t>(FFNN)</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409CB8-30E3-4571-A65A-29A3F4BB3CB5}"/>
              </a:ext>
            </a:extLst>
          </p:cNvPr>
          <p:cNvSpPr txBox="1"/>
          <p:nvPr/>
        </p:nvSpPr>
        <p:spPr>
          <a:xfrm>
            <a:off x="2145602" y="1390428"/>
            <a:ext cx="4572085"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Model evaluation using Confusion Matrix</a:t>
            </a:r>
            <a:endParaRPr lang="en-ID" sz="2000" b="1" dirty="0"/>
          </a:p>
        </p:txBody>
      </p:sp>
      <p:cxnSp>
        <p:nvCxnSpPr>
          <p:cNvPr id="15" name="Straight Connector 14">
            <a:extLst>
              <a:ext uri="{FF2B5EF4-FFF2-40B4-BE49-F238E27FC236}">
                <a16:creationId xmlns:a16="http://schemas.microsoft.com/office/drawing/2014/main" id="{E09AC8A0-6757-470B-9848-7CB404D654C1}"/>
              </a:ext>
            </a:extLst>
          </p:cNvPr>
          <p:cNvCxnSpPr/>
          <p:nvPr/>
        </p:nvCxnSpPr>
        <p:spPr>
          <a:xfrm>
            <a:off x="1809548" y="1590483"/>
            <a:ext cx="20950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Table 3">
            <a:extLst>
              <a:ext uri="{FF2B5EF4-FFF2-40B4-BE49-F238E27FC236}">
                <a16:creationId xmlns:a16="http://schemas.microsoft.com/office/drawing/2014/main" id="{2A5F2C67-A0C8-4A64-8DC2-842AE25CDABD}"/>
              </a:ext>
            </a:extLst>
          </p:cNvPr>
          <p:cNvGraphicFramePr>
            <a:graphicFrameLocks noGrp="1"/>
          </p:cNvGraphicFramePr>
          <p:nvPr>
            <p:extLst>
              <p:ext uri="{D42A27DB-BD31-4B8C-83A1-F6EECF244321}">
                <p14:modId xmlns:p14="http://schemas.microsoft.com/office/powerpoint/2010/main" val="2226594735"/>
              </p:ext>
            </p:extLst>
          </p:nvPr>
        </p:nvGraphicFramePr>
        <p:xfrm>
          <a:off x="761499" y="2530258"/>
          <a:ext cx="2515098" cy="1486074"/>
        </p:xfrm>
        <a:graphic>
          <a:graphicData uri="http://schemas.openxmlformats.org/drawingml/2006/table">
            <a:tbl>
              <a:tblPr firstRow="1" bandRow="1">
                <a:tableStyleId>{5C22544A-7EE6-4342-B048-85BDC9FD1C3A}</a:tableStyleId>
              </a:tblPr>
              <a:tblGrid>
                <a:gridCol w="838366">
                  <a:extLst>
                    <a:ext uri="{9D8B030D-6E8A-4147-A177-3AD203B41FA5}">
                      <a16:colId xmlns:a16="http://schemas.microsoft.com/office/drawing/2014/main" val="2379002882"/>
                    </a:ext>
                  </a:extLst>
                </a:gridCol>
                <a:gridCol w="838366">
                  <a:extLst>
                    <a:ext uri="{9D8B030D-6E8A-4147-A177-3AD203B41FA5}">
                      <a16:colId xmlns:a16="http://schemas.microsoft.com/office/drawing/2014/main" val="671791671"/>
                    </a:ext>
                  </a:extLst>
                </a:gridCol>
                <a:gridCol w="838366">
                  <a:extLst>
                    <a:ext uri="{9D8B030D-6E8A-4147-A177-3AD203B41FA5}">
                      <a16:colId xmlns:a16="http://schemas.microsoft.com/office/drawing/2014/main" val="1633534199"/>
                    </a:ext>
                  </a:extLst>
                </a:gridCol>
              </a:tblGrid>
              <a:tr h="495358">
                <a:tc>
                  <a:txBody>
                    <a:bodyPr/>
                    <a:lstStyle/>
                    <a:p>
                      <a:pPr algn="ctr"/>
                      <a:r>
                        <a:rPr lang="en-US" sz="1400" dirty="0"/>
                        <a:t>Label 0</a:t>
                      </a:r>
                      <a:endParaRPr lang="en-ID" sz="1400" dirty="0"/>
                    </a:p>
                  </a:txBody>
                  <a:tcPr marL="68872" marR="68872" marT="34436" marB="34436" anchor="ctr"/>
                </a:tc>
                <a:tc>
                  <a:txBody>
                    <a:bodyPr/>
                    <a:lstStyle/>
                    <a:p>
                      <a:pPr algn="ctr"/>
                      <a:r>
                        <a:rPr lang="en-US" sz="1400" dirty="0"/>
                        <a:t>0</a:t>
                      </a:r>
                      <a:endParaRPr lang="en-ID" sz="1400" dirty="0"/>
                    </a:p>
                  </a:txBody>
                  <a:tcPr marL="68872" marR="68872" marT="34436" marB="34436" anchor="ctr"/>
                </a:tc>
                <a:tc>
                  <a:txBody>
                    <a:bodyPr/>
                    <a:lstStyle/>
                    <a:p>
                      <a:pPr algn="ctr"/>
                      <a:r>
                        <a:rPr lang="en-US" sz="1400" dirty="0"/>
                        <a:t>!= 0</a:t>
                      </a:r>
                      <a:endParaRPr lang="en-ID" sz="1400" dirty="0"/>
                    </a:p>
                  </a:txBody>
                  <a:tcPr marL="68872" marR="68872" marT="34436" marB="34436" anchor="ctr"/>
                </a:tc>
                <a:extLst>
                  <a:ext uri="{0D108BD9-81ED-4DB2-BD59-A6C34878D82A}">
                    <a16:rowId xmlns:a16="http://schemas.microsoft.com/office/drawing/2014/main" val="2291835543"/>
                  </a:ext>
                </a:extLst>
              </a:tr>
              <a:tr h="495358">
                <a:tc>
                  <a:txBody>
                    <a:bodyPr/>
                    <a:lstStyle/>
                    <a:p>
                      <a:pPr algn="ctr"/>
                      <a:r>
                        <a:rPr lang="en-US" sz="1400" dirty="0"/>
                        <a:t>0</a:t>
                      </a:r>
                      <a:endParaRPr lang="en-ID" sz="1400" dirty="0"/>
                    </a:p>
                  </a:txBody>
                  <a:tcPr marL="68872" marR="68872" marT="34436" marB="34436" anchor="ctr"/>
                </a:tc>
                <a:tc>
                  <a:txBody>
                    <a:bodyPr/>
                    <a:lstStyle/>
                    <a:p>
                      <a:pPr algn="ctr"/>
                      <a:r>
                        <a:rPr lang="en-US" sz="1400" dirty="0"/>
                        <a:t>272</a:t>
                      </a:r>
                      <a:endParaRPr lang="en-ID" sz="1400" dirty="0"/>
                    </a:p>
                  </a:txBody>
                  <a:tcPr marL="68872" marR="68872" marT="34436" marB="34436" anchor="ctr"/>
                </a:tc>
                <a:tc>
                  <a:txBody>
                    <a:bodyPr/>
                    <a:lstStyle/>
                    <a:p>
                      <a:pPr algn="ctr"/>
                      <a:r>
                        <a:rPr lang="en-US" sz="1400" dirty="0"/>
                        <a:t>81</a:t>
                      </a:r>
                      <a:endParaRPr lang="en-ID" sz="1400" dirty="0"/>
                    </a:p>
                  </a:txBody>
                  <a:tcPr marL="68872" marR="68872" marT="34436" marB="34436" anchor="ctr"/>
                </a:tc>
                <a:extLst>
                  <a:ext uri="{0D108BD9-81ED-4DB2-BD59-A6C34878D82A}">
                    <a16:rowId xmlns:a16="http://schemas.microsoft.com/office/drawing/2014/main" val="2797781086"/>
                  </a:ext>
                </a:extLst>
              </a:tr>
              <a:tr h="495358">
                <a:tc>
                  <a:txBody>
                    <a:bodyPr/>
                    <a:lstStyle/>
                    <a:p>
                      <a:pPr algn="ctr"/>
                      <a:r>
                        <a:rPr lang="en-US" sz="1400" dirty="0"/>
                        <a:t>!= 0</a:t>
                      </a:r>
                      <a:endParaRPr lang="en-ID" sz="1400" dirty="0"/>
                    </a:p>
                  </a:txBody>
                  <a:tcPr marL="68872" marR="68872" marT="34436" marB="34436" anchor="ctr"/>
                </a:tc>
                <a:tc>
                  <a:txBody>
                    <a:bodyPr/>
                    <a:lstStyle/>
                    <a:p>
                      <a:pPr algn="ctr"/>
                      <a:r>
                        <a:rPr lang="en-US" sz="1400" dirty="0"/>
                        <a:t>90</a:t>
                      </a:r>
                      <a:endParaRPr lang="en-ID" sz="1400" dirty="0"/>
                    </a:p>
                  </a:txBody>
                  <a:tcPr marL="68872" marR="68872" marT="34436" marB="34436" anchor="ctr"/>
                </a:tc>
                <a:tc>
                  <a:txBody>
                    <a:bodyPr/>
                    <a:lstStyle/>
                    <a:p>
                      <a:pPr algn="ctr"/>
                      <a:r>
                        <a:rPr lang="en-US" sz="1400" dirty="0"/>
                        <a:t>657</a:t>
                      </a:r>
                      <a:endParaRPr lang="en-ID" sz="1400" dirty="0"/>
                    </a:p>
                  </a:txBody>
                  <a:tcPr marL="68872" marR="68872" marT="34436" marB="34436" anchor="ctr"/>
                </a:tc>
                <a:extLst>
                  <a:ext uri="{0D108BD9-81ED-4DB2-BD59-A6C34878D82A}">
                    <a16:rowId xmlns:a16="http://schemas.microsoft.com/office/drawing/2014/main" val="2903996724"/>
                  </a:ext>
                </a:extLst>
              </a:tr>
            </a:tbl>
          </a:graphicData>
        </a:graphic>
      </p:graphicFrame>
      <p:sp>
        <p:nvSpPr>
          <p:cNvPr id="13" name="TextBox 12">
            <a:extLst>
              <a:ext uri="{FF2B5EF4-FFF2-40B4-BE49-F238E27FC236}">
                <a16:creationId xmlns:a16="http://schemas.microsoft.com/office/drawing/2014/main" id="{1A43AB3A-07A4-46F2-9712-54CAF09106DC}"/>
              </a:ext>
            </a:extLst>
          </p:cNvPr>
          <p:cNvSpPr txBox="1"/>
          <p:nvPr/>
        </p:nvSpPr>
        <p:spPr>
          <a:xfrm>
            <a:off x="1774308" y="2214869"/>
            <a:ext cx="1592580" cy="276999"/>
          </a:xfrm>
          <a:prstGeom prst="rect">
            <a:avLst/>
          </a:prstGeom>
          <a:noFill/>
        </p:spPr>
        <p:txBody>
          <a:bodyPr wrap="square" rtlCol="0">
            <a:spAutoFit/>
          </a:bodyPr>
          <a:lstStyle/>
          <a:p>
            <a:r>
              <a:rPr lang="en-US" sz="1200" dirty="0"/>
              <a:t>Predicted Labels</a:t>
            </a:r>
            <a:endParaRPr lang="en-ID" sz="1200" dirty="0"/>
          </a:p>
        </p:txBody>
      </p:sp>
      <p:sp>
        <p:nvSpPr>
          <p:cNvPr id="16" name="TextBox 15">
            <a:extLst>
              <a:ext uri="{FF2B5EF4-FFF2-40B4-BE49-F238E27FC236}">
                <a16:creationId xmlns:a16="http://schemas.microsoft.com/office/drawing/2014/main" id="{4127B9E6-E959-42BA-90C6-35A39F670325}"/>
              </a:ext>
            </a:extLst>
          </p:cNvPr>
          <p:cNvSpPr txBox="1"/>
          <p:nvPr/>
        </p:nvSpPr>
        <p:spPr>
          <a:xfrm rot="16200000">
            <a:off x="25919" y="3280752"/>
            <a:ext cx="1194161" cy="276999"/>
          </a:xfrm>
          <a:prstGeom prst="rect">
            <a:avLst/>
          </a:prstGeom>
          <a:noFill/>
        </p:spPr>
        <p:txBody>
          <a:bodyPr wrap="square" rtlCol="0">
            <a:spAutoFit/>
          </a:bodyPr>
          <a:lstStyle/>
          <a:p>
            <a:r>
              <a:rPr lang="en-US" sz="1200" dirty="0"/>
              <a:t>True Labels</a:t>
            </a:r>
            <a:endParaRPr lang="en-ID" sz="12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C55190-C11B-4928-9594-91CBD2BE6A33}"/>
                  </a:ext>
                </a:extLst>
              </p:cNvPr>
              <p:cNvSpPr txBox="1"/>
              <p:nvPr/>
            </p:nvSpPr>
            <p:spPr>
              <a:xfrm>
                <a:off x="693980" y="4202643"/>
                <a:ext cx="2160656" cy="529312"/>
              </a:xfrm>
              <a:prstGeom prst="rect">
                <a:avLst/>
              </a:prstGeom>
              <a:noFill/>
            </p:spPr>
            <p:txBody>
              <a:bodyPr wrap="square" rtlCol="0">
                <a:spAutoFit/>
              </a:body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272</m:t>
                        </m:r>
                      </m:num>
                      <m:den>
                        <m:r>
                          <a:rPr lang="en-US" sz="2000" b="0" i="1" smtClean="0">
                            <a:latin typeface="Cambria Math" panose="02040503050406030204" pitchFamily="18" charset="0"/>
                          </a:rPr>
                          <m:t>272 +90</m:t>
                        </m:r>
                      </m:den>
                    </m:f>
                  </m:oMath>
                </a14:m>
                <a:endParaRPr lang="en-ID" sz="1600" dirty="0"/>
              </a:p>
            </p:txBody>
          </p:sp>
        </mc:Choice>
        <mc:Fallback xmlns="">
          <p:sp>
            <p:nvSpPr>
              <p:cNvPr id="21" name="TextBox 20">
                <a:extLst>
                  <a:ext uri="{FF2B5EF4-FFF2-40B4-BE49-F238E27FC236}">
                    <a16:creationId xmlns:a16="http://schemas.microsoft.com/office/drawing/2014/main" id="{00C55190-C11B-4928-9594-91CBD2BE6A33}"/>
                  </a:ext>
                </a:extLst>
              </p:cNvPr>
              <p:cNvSpPr txBox="1">
                <a:spLocks noRot="1" noChangeAspect="1" noMove="1" noResize="1" noEditPoints="1" noAdjustHandles="1" noChangeArrowheads="1" noChangeShapeType="1" noTextEdit="1"/>
              </p:cNvSpPr>
              <p:nvPr/>
            </p:nvSpPr>
            <p:spPr>
              <a:xfrm>
                <a:off x="693980" y="4202643"/>
                <a:ext cx="2160656" cy="529312"/>
              </a:xfrm>
              <a:prstGeom prst="rect">
                <a:avLst/>
              </a:prstGeom>
              <a:blipFill>
                <a:blip r:embed="rId2"/>
                <a:stretch>
                  <a:fillRect l="-169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13FF20B-7C79-4EA6-B6D2-9B27A6E8C796}"/>
                  </a:ext>
                </a:extLst>
              </p:cNvPr>
              <p:cNvSpPr txBox="1"/>
              <p:nvPr/>
            </p:nvSpPr>
            <p:spPr>
              <a:xfrm>
                <a:off x="693980" y="5010410"/>
                <a:ext cx="2160656" cy="529312"/>
              </a:xfrm>
              <a:prstGeom prst="rect">
                <a:avLst/>
              </a:prstGeom>
              <a:noFill/>
            </p:spPr>
            <p:txBody>
              <a:bodyPr wrap="square" rtlCol="0">
                <a:spAutoFit/>
              </a:body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272</m:t>
                        </m:r>
                      </m:num>
                      <m:den>
                        <m:r>
                          <a:rPr lang="en-US" sz="2000" b="0" i="1" smtClean="0">
                            <a:latin typeface="Cambria Math" panose="02040503050406030204" pitchFamily="18" charset="0"/>
                          </a:rPr>
                          <m:t>272 +81</m:t>
                        </m:r>
                      </m:den>
                    </m:f>
                  </m:oMath>
                </a14:m>
                <a:endParaRPr lang="en-ID" sz="1600" dirty="0"/>
              </a:p>
            </p:txBody>
          </p:sp>
        </mc:Choice>
        <mc:Fallback xmlns="">
          <p:sp>
            <p:nvSpPr>
              <p:cNvPr id="22" name="TextBox 21">
                <a:extLst>
                  <a:ext uri="{FF2B5EF4-FFF2-40B4-BE49-F238E27FC236}">
                    <a16:creationId xmlns:a16="http://schemas.microsoft.com/office/drawing/2014/main" id="{013FF20B-7C79-4EA6-B6D2-9B27A6E8C796}"/>
                  </a:ext>
                </a:extLst>
              </p:cNvPr>
              <p:cNvSpPr txBox="1">
                <a:spLocks noRot="1" noChangeAspect="1" noMove="1" noResize="1" noEditPoints="1" noAdjustHandles="1" noChangeArrowheads="1" noChangeShapeType="1" noTextEdit="1"/>
              </p:cNvSpPr>
              <p:nvPr/>
            </p:nvSpPr>
            <p:spPr>
              <a:xfrm>
                <a:off x="693980" y="5010410"/>
                <a:ext cx="2160656" cy="529312"/>
              </a:xfrm>
              <a:prstGeom prst="rect">
                <a:avLst/>
              </a:prstGeom>
              <a:blipFill>
                <a:blip r:embed="rId3"/>
                <a:stretch>
                  <a:fillRect l="-169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71513BB-C99E-413E-9CE7-166A8091C574}"/>
                  </a:ext>
                </a:extLst>
              </p:cNvPr>
              <p:cNvSpPr txBox="1"/>
              <p:nvPr/>
            </p:nvSpPr>
            <p:spPr>
              <a:xfrm>
                <a:off x="704262" y="5737203"/>
                <a:ext cx="3740540" cy="510653"/>
              </a:xfrm>
              <a:prstGeom prst="rect">
                <a:avLst/>
              </a:prstGeom>
              <a:noFill/>
            </p:spPr>
            <p:txBody>
              <a:bodyPr wrap="square" rtlCol="0">
                <a:spAutoFit/>
              </a:bodyPr>
              <a:lstStyle/>
              <a:p>
                <a:r>
                  <a:rPr lang="en-US" sz="1600" b="1" dirty="0"/>
                  <a:t>f1 Score</a:t>
                </a:r>
                <a:r>
                  <a:rPr lang="en-US" sz="1400" dirty="0"/>
                  <a:t> = </a:t>
                </a:r>
                <a14:m>
                  <m:oMath xmlns:m="http://schemas.openxmlformats.org/officeDocument/2006/math">
                    <m:r>
                      <a:rPr lang="en-US" b="0" i="0" smtClean="0">
                        <a:latin typeface="Cambria Math" panose="02040503050406030204" pitchFamily="18" charset="0"/>
                      </a:rPr>
                      <m:t>2 </m:t>
                    </m:r>
                    <m:r>
                      <m:rPr>
                        <m:sty m:val="p"/>
                      </m:rPr>
                      <a:rPr lang="en-US" b="0" i="0" smtClean="0">
                        <a:latin typeface="Cambria Math" panose="02040503050406030204" pitchFamily="18" charset="0"/>
                      </a:rPr>
                      <m:t>x</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75,13 ∗77,05</m:t>
                        </m:r>
                      </m:num>
                      <m:den>
                        <m:r>
                          <a:rPr lang="en-US" b="0" i="1" smtClean="0">
                            <a:latin typeface="Cambria Math" panose="02040503050406030204" pitchFamily="18" charset="0"/>
                          </a:rPr>
                          <m:t>75,13 +77,05</m:t>
                        </m:r>
                      </m:den>
                    </m:f>
                    <m:r>
                      <a:rPr lang="en-US" b="0" i="1" smtClean="0">
                        <a:latin typeface="Cambria Math" panose="02040503050406030204" pitchFamily="18" charset="0"/>
                      </a:rPr>
                      <m:t>)</m:t>
                    </m:r>
                  </m:oMath>
                </a14:m>
                <a:endParaRPr lang="en-ID" sz="1400" dirty="0"/>
              </a:p>
            </p:txBody>
          </p:sp>
        </mc:Choice>
        <mc:Fallback xmlns="">
          <p:sp>
            <p:nvSpPr>
              <p:cNvPr id="23" name="TextBox 22">
                <a:extLst>
                  <a:ext uri="{FF2B5EF4-FFF2-40B4-BE49-F238E27FC236}">
                    <a16:creationId xmlns:a16="http://schemas.microsoft.com/office/drawing/2014/main" id="{471513BB-C99E-413E-9CE7-166A8091C574}"/>
                  </a:ext>
                </a:extLst>
              </p:cNvPr>
              <p:cNvSpPr txBox="1">
                <a:spLocks noRot="1" noChangeAspect="1" noMove="1" noResize="1" noEditPoints="1" noAdjustHandles="1" noChangeArrowheads="1" noChangeShapeType="1" noTextEdit="1"/>
              </p:cNvSpPr>
              <p:nvPr/>
            </p:nvSpPr>
            <p:spPr>
              <a:xfrm>
                <a:off x="704262" y="5737203"/>
                <a:ext cx="3740540" cy="510653"/>
              </a:xfrm>
              <a:prstGeom prst="rect">
                <a:avLst/>
              </a:prstGeom>
              <a:blipFill>
                <a:blip r:embed="rId4"/>
                <a:stretch>
                  <a:fillRect l="-97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26FBD5A-DA72-4393-B853-F7142B6D9EE7}"/>
                  </a:ext>
                </a:extLst>
              </p:cNvPr>
              <p:cNvSpPr txBox="1"/>
              <p:nvPr/>
            </p:nvSpPr>
            <p:spPr>
              <a:xfrm>
                <a:off x="2590501" y="4365303"/>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𝟕𝟓</m:t>
                      </m:r>
                      <m:r>
                        <a:rPr lang="en-US" sz="1400" b="1" i="1" smtClean="0">
                          <a:latin typeface="Cambria Math" panose="02040503050406030204" pitchFamily="18" charset="0"/>
                        </a:rPr>
                        <m:t>,</m:t>
                      </m:r>
                      <m:r>
                        <a:rPr lang="en-US" sz="1400" b="1" i="1" smtClean="0">
                          <a:latin typeface="Cambria Math" panose="02040503050406030204" pitchFamily="18" charset="0"/>
                        </a:rPr>
                        <m:t>𝟏𝟑</m:t>
                      </m:r>
                      <m:r>
                        <a:rPr lang="en-US" sz="1400" b="1" i="1" smtClean="0">
                          <a:latin typeface="Cambria Math" panose="02040503050406030204" pitchFamily="18" charset="0"/>
                        </a:rPr>
                        <m:t>% </m:t>
                      </m:r>
                    </m:oMath>
                  </m:oMathPara>
                </a14:m>
                <a:endParaRPr lang="en-ID" sz="1400" b="1" dirty="0"/>
              </a:p>
            </p:txBody>
          </p:sp>
        </mc:Choice>
        <mc:Fallback xmlns="">
          <p:sp>
            <p:nvSpPr>
              <p:cNvPr id="14" name="TextBox 13">
                <a:extLst>
                  <a:ext uri="{FF2B5EF4-FFF2-40B4-BE49-F238E27FC236}">
                    <a16:creationId xmlns:a16="http://schemas.microsoft.com/office/drawing/2014/main" id="{B26FBD5A-DA72-4393-B853-F7142B6D9EE7}"/>
                  </a:ext>
                </a:extLst>
              </p:cNvPr>
              <p:cNvSpPr txBox="1">
                <a:spLocks noRot="1" noChangeAspect="1" noMove="1" noResize="1" noEditPoints="1" noAdjustHandles="1" noChangeArrowheads="1" noChangeShapeType="1" noTextEdit="1"/>
              </p:cNvSpPr>
              <p:nvPr/>
            </p:nvSpPr>
            <p:spPr>
              <a:xfrm>
                <a:off x="2590501" y="4365303"/>
                <a:ext cx="931024" cy="215444"/>
              </a:xfrm>
              <a:prstGeom prst="rect">
                <a:avLst/>
              </a:prstGeom>
              <a:blipFill>
                <a:blip r:embed="rId5"/>
                <a:stretch>
                  <a:fillRect l="-1307" b="-14286"/>
                </a:stretch>
              </a:blipFill>
            </p:spPr>
            <p:txBody>
              <a:bodyPr/>
              <a:lstStyle/>
              <a:p>
                <a:r>
                  <a:rPr lang="en-ID">
                    <a:noFill/>
                  </a:rPr>
                  <a:t> </a:t>
                </a:r>
              </a:p>
            </p:txBody>
          </p:sp>
        </mc:Fallback>
      </mc:AlternateContent>
      <p:graphicFrame>
        <p:nvGraphicFramePr>
          <p:cNvPr id="19" name="Table 3">
            <a:extLst>
              <a:ext uri="{FF2B5EF4-FFF2-40B4-BE49-F238E27FC236}">
                <a16:creationId xmlns:a16="http://schemas.microsoft.com/office/drawing/2014/main" id="{2F5D5C57-C29C-4B05-B6B0-9D8ECFD91582}"/>
              </a:ext>
            </a:extLst>
          </p:cNvPr>
          <p:cNvGraphicFramePr>
            <a:graphicFrameLocks noGrp="1"/>
          </p:cNvGraphicFramePr>
          <p:nvPr>
            <p:extLst>
              <p:ext uri="{D42A27DB-BD31-4B8C-83A1-F6EECF244321}">
                <p14:modId xmlns:p14="http://schemas.microsoft.com/office/powerpoint/2010/main" val="25601838"/>
              </p:ext>
            </p:extLst>
          </p:nvPr>
        </p:nvGraphicFramePr>
        <p:xfrm>
          <a:off x="4859405" y="2530258"/>
          <a:ext cx="2515098" cy="1486074"/>
        </p:xfrm>
        <a:graphic>
          <a:graphicData uri="http://schemas.openxmlformats.org/drawingml/2006/table">
            <a:tbl>
              <a:tblPr firstRow="1" bandRow="1">
                <a:tableStyleId>{5C22544A-7EE6-4342-B048-85BDC9FD1C3A}</a:tableStyleId>
              </a:tblPr>
              <a:tblGrid>
                <a:gridCol w="838366">
                  <a:extLst>
                    <a:ext uri="{9D8B030D-6E8A-4147-A177-3AD203B41FA5}">
                      <a16:colId xmlns:a16="http://schemas.microsoft.com/office/drawing/2014/main" val="2379002882"/>
                    </a:ext>
                  </a:extLst>
                </a:gridCol>
                <a:gridCol w="838366">
                  <a:extLst>
                    <a:ext uri="{9D8B030D-6E8A-4147-A177-3AD203B41FA5}">
                      <a16:colId xmlns:a16="http://schemas.microsoft.com/office/drawing/2014/main" val="671791671"/>
                    </a:ext>
                  </a:extLst>
                </a:gridCol>
                <a:gridCol w="838366">
                  <a:extLst>
                    <a:ext uri="{9D8B030D-6E8A-4147-A177-3AD203B41FA5}">
                      <a16:colId xmlns:a16="http://schemas.microsoft.com/office/drawing/2014/main" val="1633534199"/>
                    </a:ext>
                  </a:extLst>
                </a:gridCol>
              </a:tblGrid>
              <a:tr h="495358">
                <a:tc>
                  <a:txBody>
                    <a:bodyPr/>
                    <a:lstStyle/>
                    <a:p>
                      <a:pPr algn="ctr"/>
                      <a:r>
                        <a:rPr lang="en-US" sz="1400" dirty="0"/>
                        <a:t>Label 1</a:t>
                      </a:r>
                      <a:endParaRPr lang="en-ID" sz="1400" dirty="0"/>
                    </a:p>
                  </a:txBody>
                  <a:tcPr marL="68872" marR="68872" marT="34436" marB="34436" anchor="ctr"/>
                </a:tc>
                <a:tc>
                  <a:txBody>
                    <a:bodyPr/>
                    <a:lstStyle/>
                    <a:p>
                      <a:pPr algn="ctr"/>
                      <a:r>
                        <a:rPr lang="en-US" sz="1400" dirty="0"/>
                        <a:t>1</a:t>
                      </a:r>
                      <a:endParaRPr lang="en-ID" sz="1400" dirty="0"/>
                    </a:p>
                  </a:txBody>
                  <a:tcPr marL="68872" marR="68872" marT="34436" marB="34436" anchor="ctr"/>
                </a:tc>
                <a:tc>
                  <a:txBody>
                    <a:bodyPr/>
                    <a:lstStyle/>
                    <a:p>
                      <a:pPr algn="ctr"/>
                      <a:r>
                        <a:rPr lang="en-US" sz="1400" dirty="0"/>
                        <a:t>!= 1</a:t>
                      </a:r>
                      <a:endParaRPr lang="en-ID" sz="1400" dirty="0"/>
                    </a:p>
                  </a:txBody>
                  <a:tcPr marL="68872" marR="68872" marT="34436" marB="34436" anchor="ctr"/>
                </a:tc>
                <a:extLst>
                  <a:ext uri="{0D108BD9-81ED-4DB2-BD59-A6C34878D82A}">
                    <a16:rowId xmlns:a16="http://schemas.microsoft.com/office/drawing/2014/main" val="2291835543"/>
                  </a:ext>
                </a:extLst>
              </a:tr>
              <a:tr h="495358">
                <a:tc>
                  <a:txBody>
                    <a:bodyPr/>
                    <a:lstStyle/>
                    <a:p>
                      <a:pPr algn="ctr"/>
                      <a:r>
                        <a:rPr lang="en-US" sz="1400" dirty="0"/>
                        <a:t>1</a:t>
                      </a:r>
                      <a:endParaRPr lang="en-ID" sz="1400" dirty="0"/>
                    </a:p>
                  </a:txBody>
                  <a:tcPr marL="68872" marR="68872" marT="34436" marB="34436" anchor="ctr"/>
                </a:tc>
                <a:tc>
                  <a:txBody>
                    <a:bodyPr/>
                    <a:lstStyle/>
                    <a:p>
                      <a:pPr algn="ctr"/>
                      <a:r>
                        <a:rPr lang="en-US" sz="1400" dirty="0"/>
                        <a:t>65</a:t>
                      </a:r>
                      <a:endParaRPr lang="en-ID" sz="1400" dirty="0"/>
                    </a:p>
                  </a:txBody>
                  <a:tcPr marL="68872" marR="68872" marT="34436" marB="34436" anchor="ctr"/>
                </a:tc>
                <a:tc>
                  <a:txBody>
                    <a:bodyPr/>
                    <a:lstStyle/>
                    <a:p>
                      <a:pPr algn="ctr"/>
                      <a:r>
                        <a:rPr lang="en-US" sz="1400" dirty="0"/>
                        <a:t>56</a:t>
                      </a:r>
                      <a:endParaRPr lang="en-ID" sz="1400" dirty="0"/>
                    </a:p>
                  </a:txBody>
                  <a:tcPr marL="68872" marR="68872" marT="34436" marB="34436" anchor="ctr"/>
                </a:tc>
                <a:extLst>
                  <a:ext uri="{0D108BD9-81ED-4DB2-BD59-A6C34878D82A}">
                    <a16:rowId xmlns:a16="http://schemas.microsoft.com/office/drawing/2014/main" val="2797781086"/>
                  </a:ext>
                </a:extLst>
              </a:tr>
              <a:tr h="495358">
                <a:tc>
                  <a:txBody>
                    <a:bodyPr/>
                    <a:lstStyle/>
                    <a:p>
                      <a:pPr algn="ctr"/>
                      <a:r>
                        <a:rPr lang="en-US" sz="1400" dirty="0"/>
                        <a:t>!= 1</a:t>
                      </a:r>
                      <a:endParaRPr lang="en-ID" sz="1400" dirty="0"/>
                    </a:p>
                  </a:txBody>
                  <a:tcPr marL="68872" marR="68872" marT="34436" marB="34436" anchor="ctr"/>
                </a:tc>
                <a:tc>
                  <a:txBody>
                    <a:bodyPr/>
                    <a:lstStyle/>
                    <a:p>
                      <a:pPr algn="ctr"/>
                      <a:r>
                        <a:rPr lang="en-US" sz="1400" dirty="0"/>
                        <a:t>17</a:t>
                      </a:r>
                      <a:endParaRPr lang="en-ID" sz="1400" dirty="0"/>
                    </a:p>
                  </a:txBody>
                  <a:tcPr marL="68872" marR="68872" marT="34436" marB="34436" anchor="ctr"/>
                </a:tc>
                <a:tc>
                  <a:txBody>
                    <a:bodyPr/>
                    <a:lstStyle/>
                    <a:p>
                      <a:pPr algn="ctr"/>
                      <a:r>
                        <a:rPr lang="en-US" sz="1400" dirty="0"/>
                        <a:t>962</a:t>
                      </a:r>
                      <a:endParaRPr lang="en-ID" sz="1400" dirty="0"/>
                    </a:p>
                  </a:txBody>
                  <a:tcPr marL="68872" marR="68872" marT="34436" marB="34436" anchor="ctr"/>
                </a:tc>
                <a:extLst>
                  <a:ext uri="{0D108BD9-81ED-4DB2-BD59-A6C34878D82A}">
                    <a16:rowId xmlns:a16="http://schemas.microsoft.com/office/drawing/2014/main" val="2903996724"/>
                  </a:ext>
                </a:extLst>
              </a:tr>
            </a:tbl>
          </a:graphicData>
        </a:graphic>
      </p:graphicFrame>
      <p:sp>
        <p:nvSpPr>
          <p:cNvPr id="20" name="TextBox 19">
            <a:extLst>
              <a:ext uri="{FF2B5EF4-FFF2-40B4-BE49-F238E27FC236}">
                <a16:creationId xmlns:a16="http://schemas.microsoft.com/office/drawing/2014/main" id="{5F77EFE9-4B32-4100-B497-62673A4E94B8}"/>
              </a:ext>
            </a:extLst>
          </p:cNvPr>
          <p:cNvSpPr txBox="1"/>
          <p:nvPr/>
        </p:nvSpPr>
        <p:spPr>
          <a:xfrm>
            <a:off x="5872214" y="2214869"/>
            <a:ext cx="1592580" cy="276999"/>
          </a:xfrm>
          <a:prstGeom prst="rect">
            <a:avLst/>
          </a:prstGeom>
          <a:noFill/>
        </p:spPr>
        <p:txBody>
          <a:bodyPr wrap="square" rtlCol="0">
            <a:spAutoFit/>
          </a:bodyPr>
          <a:lstStyle/>
          <a:p>
            <a:r>
              <a:rPr lang="en-US" sz="1200" dirty="0"/>
              <a:t>Predicted Labels</a:t>
            </a:r>
            <a:endParaRPr lang="en-ID" sz="1200" dirty="0"/>
          </a:p>
        </p:txBody>
      </p:sp>
      <p:sp>
        <p:nvSpPr>
          <p:cNvPr id="24" name="TextBox 23">
            <a:extLst>
              <a:ext uri="{FF2B5EF4-FFF2-40B4-BE49-F238E27FC236}">
                <a16:creationId xmlns:a16="http://schemas.microsoft.com/office/drawing/2014/main" id="{E4E71BA5-0A06-4B21-9AFE-A33DD7BC80F2}"/>
              </a:ext>
            </a:extLst>
          </p:cNvPr>
          <p:cNvSpPr txBox="1"/>
          <p:nvPr/>
        </p:nvSpPr>
        <p:spPr>
          <a:xfrm rot="16200000">
            <a:off x="4123825" y="3280752"/>
            <a:ext cx="1194161" cy="276999"/>
          </a:xfrm>
          <a:prstGeom prst="rect">
            <a:avLst/>
          </a:prstGeom>
          <a:noFill/>
        </p:spPr>
        <p:txBody>
          <a:bodyPr wrap="square" rtlCol="0">
            <a:spAutoFit/>
          </a:bodyPr>
          <a:lstStyle/>
          <a:p>
            <a:r>
              <a:rPr lang="en-US" sz="1200" dirty="0"/>
              <a:t>True Labels</a:t>
            </a:r>
            <a:endParaRPr lang="en-ID" sz="1200" dirty="0"/>
          </a:p>
        </p:txBody>
      </p:sp>
      <p:graphicFrame>
        <p:nvGraphicFramePr>
          <p:cNvPr id="26" name="Table 3">
            <a:extLst>
              <a:ext uri="{FF2B5EF4-FFF2-40B4-BE49-F238E27FC236}">
                <a16:creationId xmlns:a16="http://schemas.microsoft.com/office/drawing/2014/main" id="{4EC89F9B-BC27-457C-B19E-109F10707323}"/>
              </a:ext>
            </a:extLst>
          </p:cNvPr>
          <p:cNvGraphicFramePr>
            <a:graphicFrameLocks noGrp="1"/>
          </p:cNvGraphicFramePr>
          <p:nvPr>
            <p:extLst>
              <p:ext uri="{D42A27DB-BD31-4B8C-83A1-F6EECF244321}">
                <p14:modId xmlns:p14="http://schemas.microsoft.com/office/powerpoint/2010/main" val="2940940857"/>
              </p:ext>
            </p:extLst>
          </p:nvPr>
        </p:nvGraphicFramePr>
        <p:xfrm>
          <a:off x="8825114" y="2530258"/>
          <a:ext cx="2515098" cy="1486074"/>
        </p:xfrm>
        <a:graphic>
          <a:graphicData uri="http://schemas.openxmlformats.org/drawingml/2006/table">
            <a:tbl>
              <a:tblPr firstRow="1" bandRow="1">
                <a:tableStyleId>{5C22544A-7EE6-4342-B048-85BDC9FD1C3A}</a:tableStyleId>
              </a:tblPr>
              <a:tblGrid>
                <a:gridCol w="838366">
                  <a:extLst>
                    <a:ext uri="{9D8B030D-6E8A-4147-A177-3AD203B41FA5}">
                      <a16:colId xmlns:a16="http://schemas.microsoft.com/office/drawing/2014/main" val="2379002882"/>
                    </a:ext>
                  </a:extLst>
                </a:gridCol>
                <a:gridCol w="838366">
                  <a:extLst>
                    <a:ext uri="{9D8B030D-6E8A-4147-A177-3AD203B41FA5}">
                      <a16:colId xmlns:a16="http://schemas.microsoft.com/office/drawing/2014/main" val="671791671"/>
                    </a:ext>
                  </a:extLst>
                </a:gridCol>
                <a:gridCol w="838366">
                  <a:extLst>
                    <a:ext uri="{9D8B030D-6E8A-4147-A177-3AD203B41FA5}">
                      <a16:colId xmlns:a16="http://schemas.microsoft.com/office/drawing/2014/main" val="1633534199"/>
                    </a:ext>
                  </a:extLst>
                </a:gridCol>
              </a:tblGrid>
              <a:tr h="495358">
                <a:tc>
                  <a:txBody>
                    <a:bodyPr/>
                    <a:lstStyle/>
                    <a:p>
                      <a:pPr algn="ctr"/>
                      <a:r>
                        <a:rPr lang="en-US" sz="1400" dirty="0"/>
                        <a:t>Label 2</a:t>
                      </a:r>
                      <a:endParaRPr lang="en-ID" sz="1400" dirty="0"/>
                    </a:p>
                  </a:txBody>
                  <a:tcPr marL="68872" marR="68872" marT="34436" marB="34436" anchor="ctr"/>
                </a:tc>
                <a:tc>
                  <a:txBody>
                    <a:bodyPr/>
                    <a:lstStyle/>
                    <a:p>
                      <a:pPr algn="ctr"/>
                      <a:r>
                        <a:rPr lang="en-US" sz="1400" dirty="0"/>
                        <a:t>2</a:t>
                      </a:r>
                      <a:endParaRPr lang="en-ID" sz="1400" dirty="0"/>
                    </a:p>
                  </a:txBody>
                  <a:tcPr marL="68872" marR="68872" marT="34436" marB="34436" anchor="ctr"/>
                </a:tc>
                <a:tc>
                  <a:txBody>
                    <a:bodyPr/>
                    <a:lstStyle/>
                    <a:p>
                      <a:pPr algn="ctr"/>
                      <a:r>
                        <a:rPr lang="en-US" sz="1400" dirty="0"/>
                        <a:t>!= 2</a:t>
                      </a:r>
                      <a:endParaRPr lang="en-ID" sz="1400" dirty="0"/>
                    </a:p>
                  </a:txBody>
                  <a:tcPr marL="68872" marR="68872" marT="34436" marB="34436" anchor="ctr"/>
                </a:tc>
                <a:extLst>
                  <a:ext uri="{0D108BD9-81ED-4DB2-BD59-A6C34878D82A}">
                    <a16:rowId xmlns:a16="http://schemas.microsoft.com/office/drawing/2014/main" val="2291835543"/>
                  </a:ext>
                </a:extLst>
              </a:tr>
              <a:tr h="495358">
                <a:tc>
                  <a:txBody>
                    <a:bodyPr/>
                    <a:lstStyle/>
                    <a:p>
                      <a:pPr algn="ctr"/>
                      <a:r>
                        <a:rPr lang="en-US" sz="1400" dirty="0"/>
                        <a:t>2</a:t>
                      </a:r>
                      <a:endParaRPr lang="en-ID" sz="1400" dirty="0"/>
                    </a:p>
                  </a:txBody>
                  <a:tcPr marL="68872" marR="68872" marT="34436" marB="34436" anchor="ctr"/>
                </a:tc>
                <a:tc>
                  <a:txBody>
                    <a:bodyPr/>
                    <a:lstStyle/>
                    <a:p>
                      <a:pPr algn="ctr"/>
                      <a:r>
                        <a:rPr lang="en-US" sz="1400" dirty="0"/>
                        <a:t>572</a:t>
                      </a:r>
                      <a:endParaRPr lang="en-ID" sz="1400" dirty="0"/>
                    </a:p>
                  </a:txBody>
                  <a:tcPr marL="68872" marR="68872" marT="34436" marB="34436" anchor="ctr"/>
                </a:tc>
                <a:tc>
                  <a:txBody>
                    <a:bodyPr/>
                    <a:lstStyle/>
                    <a:p>
                      <a:pPr algn="ctr"/>
                      <a:r>
                        <a:rPr lang="en-US" sz="1400" dirty="0"/>
                        <a:t>54</a:t>
                      </a:r>
                      <a:endParaRPr lang="en-ID" sz="1400" dirty="0"/>
                    </a:p>
                  </a:txBody>
                  <a:tcPr marL="68872" marR="68872" marT="34436" marB="34436" anchor="ctr"/>
                </a:tc>
                <a:extLst>
                  <a:ext uri="{0D108BD9-81ED-4DB2-BD59-A6C34878D82A}">
                    <a16:rowId xmlns:a16="http://schemas.microsoft.com/office/drawing/2014/main" val="2797781086"/>
                  </a:ext>
                </a:extLst>
              </a:tr>
              <a:tr h="495358">
                <a:tc>
                  <a:txBody>
                    <a:bodyPr/>
                    <a:lstStyle/>
                    <a:p>
                      <a:pPr algn="ctr"/>
                      <a:r>
                        <a:rPr lang="en-US" sz="1400" dirty="0"/>
                        <a:t>!= 2</a:t>
                      </a:r>
                      <a:endParaRPr lang="en-ID" sz="1400" dirty="0"/>
                    </a:p>
                  </a:txBody>
                  <a:tcPr marL="68872" marR="68872" marT="34436" marB="34436" anchor="ctr"/>
                </a:tc>
                <a:tc>
                  <a:txBody>
                    <a:bodyPr/>
                    <a:lstStyle/>
                    <a:p>
                      <a:pPr algn="ctr"/>
                      <a:r>
                        <a:rPr lang="en-US" sz="1400" dirty="0"/>
                        <a:t>84</a:t>
                      </a:r>
                      <a:endParaRPr lang="en-ID" sz="1400" dirty="0"/>
                    </a:p>
                  </a:txBody>
                  <a:tcPr marL="68872" marR="68872" marT="34436" marB="34436" anchor="ctr"/>
                </a:tc>
                <a:tc>
                  <a:txBody>
                    <a:bodyPr/>
                    <a:lstStyle/>
                    <a:p>
                      <a:pPr algn="ctr"/>
                      <a:r>
                        <a:rPr lang="en-US" sz="1400" dirty="0"/>
                        <a:t>390</a:t>
                      </a:r>
                      <a:endParaRPr lang="en-ID" sz="1400" dirty="0"/>
                    </a:p>
                  </a:txBody>
                  <a:tcPr marL="68872" marR="68872" marT="34436" marB="34436" anchor="ctr"/>
                </a:tc>
                <a:extLst>
                  <a:ext uri="{0D108BD9-81ED-4DB2-BD59-A6C34878D82A}">
                    <a16:rowId xmlns:a16="http://schemas.microsoft.com/office/drawing/2014/main" val="2903996724"/>
                  </a:ext>
                </a:extLst>
              </a:tr>
            </a:tbl>
          </a:graphicData>
        </a:graphic>
      </p:graphicFrame>
      <p:sp>
        <p:nvSpPr>
          <p:cNvPr id="27" name="TextBox 26">
            <a:extLst>
              <a:ext uri="{FF2B5EF4-FFF2-40B4-BE49-F238E27FC236}">
                <a16:creationId xmlns:a16="http://schemas.microsoft.com/office/drawing/2014/main" id="{12D7598F-B82E-4631-9947-093D2235D32B}"/>
              </a:ext>
            </a:extLst>
          </p:cNvPr>
          <p:cNvSpPr txBox="1"/>
          <p:nvPr/>
        </p:nvSpPr>
        <p:spPr>
          <a:xfrm>
            <a:off x="9837923" y="2214869"/>
            <a:ext cx="1592580" cy="276999"/>
          </a:xfrm>
          <a:prstGeom prst="rect">
            <a:avLst/>
          </a:prstGeom>
          <a:noFill/>
        </p:spPr>
        <p:txBody>
          <a:bodyPr wrap="square" rtlCol="0">
            <a:spAutoFit/>
          </a:bodyPr>
          <a:lstStyle/>
          <a:p>
            <a:r>
              <a:rPr lang="en-US" sz="1200" dirty="0"/>
              <a:t>Predicted Labels</a:t>
            </a:r>
            <a:endParaRPr lang="en-ID" sz="1200" dirty="0"/>
          </a:p>
        </p:txBody>
      </p:sp>
      <p:sp>
        <p:nvSpPr>
          <p:cNvPr id="28" name="TextBox 27">
            <a:extLst>
              <a:ext uri="{FF2B5EF4-FFF2-40B4-BE49-F238E27FC236}">
                <a16:creationId xmlns:a16="http://schemas.microsoft.com/office/drawing/2014/main" id="{82131C5F-C85C-43B2-A757-C244816BA869}"/>
              </a:ext>
            </a:extLst>
          </p:cNvPr>
          <p:cNvSpPr txBox="1"/>
          <p:nvPr/>
        </p:nvSpPr>
        <p:spPr>
          <a:xfrm rot="16200000">
            <a:off x="8089534" y="3280752"/>
            <a:ext cx="1194161" cy="276999"/>
          </a:xfrm>
          <a:prstGeom prst="rect">
            <a:avLst/>
          </a:prstGeom>
          <a:noFill/>
        </p:spPr>
        <p:txBody>
          <a:bodyPr wrap="square" rtlCol="0">
            <a:spAutoFit/>
          </a:bodyPr>
          <a:lstStyle/>
          <a:p>
            <a:r>
              <a:rPr lang="en-US" sz="1200" dirty="0"/>
              <a:t>True Labels</a:t>
            </a:r>
            <a:endParaRPr lang="en-ID" sz="12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4B58CC2-A3E1-484F-A34B-2D908DD7567F}"/>
                  </a:ext>
                </a:extLst>
              </p:cNvPr>
              <p:cNvSpPr txBox="1"/>
              <p:nvPr/>
            </p:nvSpPr>
            <p:spPr>
              <a:xfrm>
                <a:off x="2345573" y="5165501"/>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𝟕𝟕</m:t>
                      </m:r>
                      <m:r>
                        <a:rPr lang="en-US" sz="1400" b="1" i="1" smtClean="0">
                          <a:latin typeface="Cambria Math" panose="02040503050406030204" pitchFamily="18" charset="0"/>
                        </a:rPr>
                        <m:t>,</m:t>
                      </m:r>
                      <m:r>
                        <a:rPr lang="en-US" sz="1400" b="1" i="1" smtClean="0">
                          <a:latin typeface="Cambria Math" panose="02040503050406030204" pitchFamily="18" charset="0"/>
                        </a:rPr>
                        <m:t>𝟎𝟓</m:t>
                      </m:r>
                      <m:r>
                        <a:rPr lang="en-US" sz="1400" b="1" i="1" smtClean="0">
                          <a:latin typeface="Cambria Math" panose="02040503050406030204" pitchFamily="18" charset="0"/>
                        </a:rPr>
                        <m:t>% </m:t>
                      </m:r>
                    </m:oMath>
                  </m:oMathPara>
                </a14:m>
                <a:endParaRPr lang="en-ID" sz="1400" b="1" dirty="0"/>
              </a:p>
            </p:txBody>
          </p:sp>
        </mc:Choice>
        <mc:Fallback xmlns="">
          <p:sp>
            <p:nvSpPr>
              <p:cNvPr id="29" name="TextBox 28">
                <a:extLst>
                  <a:ext uri="{FF2B5EF4-FFF2-40B4-BE49-F238E27FC236}">
                    <a16:creationId xmlns:a16="http://schemas.microsoft.com/office/drawing/2014/main" id="{D4B58CC2-A3E1-484F-A34B-2D908DD7567F}"/>
                  </a:ext>
                </a:extLst>
              </p:cNvPr>
              <p:cNvSpPr txBox="1">
                <a:spLocks noRot="1" noChangeAspect="1" noMove="1" noResize="1" noEditPoints="1" noAdjustHandles="1" noChangeArrowheads="1" noChangeShapeType="1" noTextEdit="1"/>
              </p:cNvSpPr>
              <p:nvPr/>
            </p:nvSpPr>
            <p:spPr>
              <a:xfrm>
                <a:off x="2345573" y="5165501"/>
                <a:ext cx="931024" cy="215444"/>
              </a:xfrm>
              <a:prstGeom prst="rect">
                <a:avLst/>
              </a:prstGeom>
              <a:blipFill>
                <a:blip r:embed="rId6"/>
                <a:stretch>
                  <a:fillRect l="-1316" b="-1111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6CC529-E0A1-4388-9597-B26B6B9CE39D}"/>
                  </a:ext>
                </a:extLst>
              </p:cNvPr>
              <p:cNvSpPr txBox="1"/>
              <p:nvPr/>
            </p:nvSpPr>
            <p:spPr>
              <a:xfrm>
                <a:off x="1462674" y="6463195"/>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𝟕𝟔</m:t>
                      </m:r>
                      <m:r>
                        <a:rPr lang="en-US" sz="1400" b="1" i="1" smtClean="0">
                          <a:latin typeface="Cambria Math" panose="02040503050406030204" pitchFamily="18" charset="0"/>
                        </a:rPr>
                        <m:t>,</m:t>
                      </m:r>
                      <m:r>
                        <a:rPr lang="en-US" sz="1400" b="1" i="1" smtClean="0">
                          <a:latin typeface="Cambria Math" panose="02040503050406030204" pitchFamily="18" charset="0"/>
                        </a:rPr>
                        <m:t>𝟎𝟕</m:t>
                      </m:r>
                      <m:r>
                        <a:rPr lang="en-US" sz="1400" b="1" i="1" smtClean="0">
                          <a:latin typeface="Cambria Math" panose="02040503050406030204" pitchFamily="18" charset="0"/>
                        </a:rPr>
                        <m:t>% </m:t>
                      </m:r>
                    </m:oMath>
                  </m:oMathPara>
                </a14:m>
                <a:endParaRPr lang="en-ID" sz="1400" b="1" dirty="0"/>
              </a:p>
            </p:txBody>
          </p:sp>
        </mc:Choice>
        <mc:Fallback xmlns="">
          <p:sp>
            <p:nvSpPr>
              <p:cNvPr id="30" name="TextBox 29">
                <a:extLst>
                  <a:ext uri="{FF2B5EF4-FFF2-40B4-BE49-F238E27FC236}">
                    <a16:creationId xmlns:a16="http://schemas.microsoft.com/office/drawing/2014/main" id="{0B6CC529-E0A1-4388-9597-B26B6B9CE39D}"/>
                  </a:ext>
                </a:extLst>
              </p:cNvPr>
              <p:cNvSpPr txBox="1">
                <a:spLocks noRot="1" noChangeAspect="1" noMove="1" noResize="1" noEditPoints="1" noAdjustHandles="1" noChangeArrowheads="1" noChangeShapeType="1" noTextEdit="1"/>
              </p:cNvSpPr>
              <p:nvPr/>
            </p:nvSpPr>
            <p:spPr>
              <a:xfrm>
                <a:off x="1462674" y="6463195"/>
                <a:ext cx="931024" cy="215444"/>
              </a:xfrm>
              <a:prstGeom prst="rect">
                <a:avLst/>
              </a:prstGeom>
              <a:blipFill>
                <a:blip r:embed="rId7"/>
                <a:stretch>
                  <a:fillRect l="-1307" b="-1111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E9417D2-7FAE-48A6-8F64-78437DB33E56}"/>
                  </a:ext>
                </a:extLst>
              </p:cNvPr>
              <p:cNvSpPr txBox="1"/>
              <p:nvPr/>
            </p:nvSpPr>
            <p:spPr>
              <a:xfrm>
                <a:off x="4808250" y="4191504"/>
                <a:ext cx="2160656" cy="529504"/>
              </a:xfrm>
              <a:prstGeom prst="rect">
                <a:avLst/>
              </a:prstGeom>
              <a:noFill/>
            </p:spPr>
            <p:txBody>
              <a:bodyPr wrap="square" rtlCol="0">
                <a:spAutoFit/>
              </a:body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67</m:t>
                        </m:r>
                      </m:num>
                      <m:den>
                        <m:r>
                          <a:rPr lang="en-US" sz="2000" b="0" i="1" smtClean="0">
                            <a:latin typeface="Cambria Math" panose="02040503050406030204" pitchFamily="18" charset="0"/>
                          </a:rPr>
                          <m:t>67 +17</m:t>
                        </m:r>
                      </m:den>
                    </m:f>
                  </m:oMath>
                </a14:m>
                <a:endParaRPr lang="en-ID" sz="1600" dirty="0"/>
              </a:p>
            </p:txBody>
          </p:sp>
        </mc:Choice>
        <mc:Fallback xmlns="">
          <p:sp>
            <p:nvSpPr>
              <p:cNvPr id="31" name="TextBox 30">
                <a:extLst>
                  <a:ext uri="{FF2B5EF4-FFF2-40B4-BE49-F238E27FC236}">
                    <a16:creationId xmlns:a16="http://schemas.microsoft.com/office/drawing/2014/main" id="{4E9417D2-7FAE-48A6-8F64-78437DB33E56}"/>
                  </a:ext>
                </a:extLst>
              </p:cNvPr>
              <p:cNvSpPr txBox="1">
                <a:spLocks noRot="1" noChangeAspect="1" noMove="1" noResize="1" noEditPoints="1" noAdjustHandles="1" noChangeArrowheads="1" noChangeShapeType="1" noTextEdit="1"/>
              </p:cNvSpPr>
              <p:nvPr/>
            </p:nvSpPr>
            <p:spPr>
              <a:xfrm>
                <a:off x="4808250" y="4191504"/>
                <a:ext cx="2160656" cy="529504"/>
              </a:xfrm>
              <a:prstGeom prst="rect">
                <a:avLst/>
              </a:prstGeom>
              <a:blipFill>
                <a:blip r:embed="rId8"/>
                <a:stretch>
                  <a:fillRect l="-169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69D0FE3-CE83-4124-8D4B-F1B89E7ABB27}"/>
                  </a:ext>
                </a:extLst>
              </p:cNvPr>
              <p:cNvSpPr txBox="1"/>
              <p:nvPr/>
            </p:nvSpPr>
            <p:spPr>
              <a:xfrm>
                <a:off x="4808250" y="4999271"/>
                <a:ext cx="2160656" cy="529312"/>
              </a:xfrm>
              <a:prstGeom prst="rect">
                <a:avLst/>
              </a:prstGeom>
              <a:noFill/>
            </p:spPr>
            <p:txBody>
              <a:bodyPr wrap="square" rtlCol="0">
                <a:spAutoFit/>
              </a:body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67</m:t>
                        </m:r>
                      </m:num>
                      <m:den>
                        <m:r>
                          <a:rPr lang="en-US" sz="2000" b="0" i="1" smtClean="0">
                            <a:latin typeface="Cambria Math" panose="02040503050406030204" pitchFamily="18" charset="0"/>
                          </a:rPr>
                          <m:t>67 + 56</m:t>
                        </m:r>
                      </m:den>
                    </m:f>
                  </m:oMath>
                </a14:m>
                <a:endParaRPr lang="en-ID" sz="1600" dirty="0"/>
              </a:p>
            </p:txBody>
          </p:sp>
        </mc:Choice>
        <mc:Fallback xmlns="">
          <p:sp>
            <p:nvSpPr>
              <p:cNvPr id="32" name="TextBox 31">
                <a:extLst>
                  <a:ext uri="{FF2B5EF4-FFF2-40B4-BE49-F238E27FC236}">
                    <a16:creationId xmlns:a16="http://schemas.microsoft.com/office/drawing/2014/main" id="{D69D0FE3-CE83-4124-8D4B-F1B89E7ABB27}"/>
                  </a:ext>
                </a:extLst>
              </p:cNvPr>
              <p:cNvSpPr txBox="1">
                <a:spLocks noRot="1" noChangeAspect="1" noMove="1" noResize="1" noEditPoints="1" noAdjustHandles="1" noChangeArrowheads="1" noChangeShapeType="1" noTextEdit="1"/>
              </p:cNvSpPr>
              <p:nvPr/>
            </p:nvSpPr>
            <p:spPr>
              <a:xfrm>
                <a:off x="4808250" y="4999271"/>
                <a:ext cx="2160656" cy="529312"/>
              </a:xfrm>
              <a:prstGeom prst="rect">
                <a:avLst/>
              </a:prstGeom>
              <a:blipFill>
                <a:blip r:embed="rId9"/>
                <a:stretch>
                  <a:fillRect l="-169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3C0E6F5-787D-41EC-ACE6-1B1388876BB9}"/>
                  </a:ext>
                </a:extLst>
              </p:cNvPr>
              <p:cNvSpPr txBox="1"/>
              <p:nvPr/>
            </p:nvSpPr>
            <p:spPr>
              <a:xfrm>
                <a:off x="4828157" y="5726064"/>
                <a:ext cx="3740540" cy="510653"/>
              </a:xfrm>
              <a:prstGeom prst="rect">
                <a:avLst/>
              </a:prstGeom>
              <a:noFill/>
            </p:spPr>
            <p:txBody>
              <a:bodyPr wrap="square" rtlCol="0">
                <a:spAutoFit/>
              </a:bodyPr>
              <a:lstStyle/>
              <a:p>
                <a:r>
                  <a:rPr lang="en-US" sz="1600" b="1" dirty="0"/>
                  <a:t>f1 Score</a:t>
                </a:r>
                <a:r>
                  <a:rPr lang="en-US" sz="1400" dirty="0"/>
                  <a:t> = </a:t>
                </a:r>
                <a14:m>
                  <m:oMath xmlns:m="http://schemas.openxmlformats.org/officeDocument/2006/math">
                    <m:r>
                      <a:rPr lang="en-US" b="0" i="0" smtClean="0">
                        <a:latin typeface="Cambria Math" panose="02040503050406030204" pitchFamily="18" charset="0"/>
                      </a:rPr>
                      <m:t>2 </m:t>
                    </m:r>
                    <m:r>
                      <m:rPr>
                        <m:sty m:val="p"/>
                      </m:rPr>
                      <a:rPr lang="en-US" b="0" i="0" smtClean="0">
                        <a:latin typeface="Cambria Math" panose="02040503050406030204" pitchFamily="18" charset="0"/>
                      </a:rPr>
                      <m:t>x</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79,76 ∗ 54,47</m:t>
                        </m:r>
                      </m:num>
                      <m:den>
                        <m:r>
                          <a:rPr lang="en-US" i="1">
                            <a:latin typeface="Cambria Math" panose="02040503050406030204" pitchFamily="18" charset="0"/>
                          </a:rPr>
                          <m:t>79,76</m:t>
                        </m:r>
                        <m:r>
                          <a:rPr lang="en-US" b="0" i="1" smtClean="0">
                            <a:latin typeface="Cambria Math" panose="02040503050406030204" pitchFamily="18" charset="0"/>
                          </a:rPr>
                          <m:t>+</m:t>
                        </m:r>
                        <m:r>
                          <a:rPr lang="en-US" i="1">
                            <a:latin typeface="Cambria Math" panose="02040503050406030204" pitchFamily="18" charset="0"/>
                          </a:rPr>
                          <m:t> 54,47</m:t>
                        </m:r>
                      </m:den>
                    </m:f>
                    <m:r>
                      <a:rPr lang="en-US" b="0" i="1" smtClean="0">
                        <a:latin typeface="Cambria Math" panose="02040503050406030204" pitchFamily="18" charset="0"/>
                      </a:rPr>
                      <m:t>)</m:t>
                    </m:r>
                  </m:oMath>
                </a14:m>
                <a:endParaRPr lang="en-ID" sz="1400" dirty="0"/>
              </a:p>
            </p:txBody>
          </p:sp>
        </mc:Choice>
        <mc:Fallback xmlns="">
          <p:sp>
            <p:nvSpPr>
              <p:cNvPr id="33" name="TextBox 32">
                <a:extLst>
                  <a:ext uri="{FF2B5EF4-FFF2-40B4-BE49-F238E27FC236}">
                    <a16:creationId xmlns:a16="http://schemas.microsoft.com/office/drawing/2014/main" id="{03C0E6F5-787D-41EC-ACE6-1B1388876BB9}"/>
                  </a:ext>
                </a:extLst>
              </p:cNvPr>
              <p:cNvSpPr txBox="1">
                <a:spLocks noRot="1" noChangeAspect="1" noMove="1" noResize="1" noEditPoints="1" noAdjustHandles="1" noChangeArrowheads="1" noChangeShapeType="1" noTextEdit="1"/>
              </p:cNvSpPr>
              <p:nvPr/>
            </p:nvSpPr>
            <p:spPr>
              <a:xfrm>
                <a:off x="4828157" y="5726064"/>
                <a:ext cx="3740540" cy="510653"/>
              </a:xfrm>
              <a:prstGeom prst="rect">
                <a:avLst/>
              </a:prstGeom>
              <a:blipFill>
                <a:blip r:embed="rId10"/>
                <a:stretch>
                  <a:fillRect l="-814"/>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AE350ED-FCA3-4590-AAD3-74747637CF83}"/>
                  </a:ext>
                </a:extLst>
              </p:cNvPr>
              <p:cNvSpPr txBox="1"/>
              <p:nvPr/>
            </p:nvSpPr>
            <p:spPr>
              <a:xfrm>
                <a:off x="6704771" y="4354164"/>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𝟕𝟗</m:t>
                      </m:r>
                      <m:r>
                        <a:rPr lang="en-US" sz="1400" b="1" i="1" smtClean="0">
                          <a:latin typeface="Cambria Math" panose="02040503050406030204" pitchFamily="18" charset="0"/>
                        </a:rPr>
                        <m:t>,</m:t>
                      </m:r>
                      <m:r>
                        <a:rPr lang="en-US" sz="1400" b="1" i="1" smtClean="0">
                          <a:latin typeface="Cambria Math" panose="02040503050406030204" pitchFamily="18" charset="0"/>
                        </a:rPr>
                        <m:t>𝟕𝟔</m:t>
                      </m:r>
                      <m:r>
                        <a:rPr lang="en-US" sz="1400" b="1" i="1" smtClean="0">
                          <a:latin typeface="Cambria Math" panose="02040503050406030204" pitchFamily="18" charset="0"/>
                        </a:rPr>
                        <m:t>% </m:t>
                      </m:r>
                    </m:oMath>
                  </m:oMathPara>
                </a14:m>
                <a:endParaRPr lang="en-ID" sz="1400" b="1" dirty="0"/>
              </a:p>
            </p:txBody>
          </p:sp>
        </mc:Choice>
        <mc:Fallback xmlns="">
          <p:sp>
            <p:nvSpPr>
              <p:cNvPr id="34" name="TextBox 33">
                <a:extLst>
                  <a:ext uri="{FF2B5EF4-FFF2-40B4-BE49-F238E27FC236}">
                    <a16:creationId xmlns:a16="http://schemas.microsoft.com/office/drawing/2014/main" id="{EAE350ED-FCA3-4590-AAD3-74747637CF83}"/>
                  </a:ext>
                </a:extLst>
              </p:cNvPr>
              <p:cNvSpPr txBox="1">
                <a:spLocks noRot="1" noChangeAspect="1" noMove="1" noResize="1" noEditPoints="1" noAdjustHandles="1" noChangeArrowheads="1" noChangeShapeType="1" noTextEdit="1"/>
              </p:cNvSpPr>
              <p:nvPr/>
            </p:nvSpPr>
            <p:spPr>
              <a:xfrm>
                <a:off x="6704771" y="4354164"/>
                <a:ext cx="931024" cy="215444"/>
              </a:xfrm>
              <a:prstGeom prst="rect">
                <a:avLst/>
              </a:prstGeom>
              <a:blipFill>
                <a:blip r:embed="rId11"/>
                <a:stretch>
                  <a:fillRect l="-1307" b="-1111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9874E19-BE2E-4AB1-8A5B-2D021CCF10F1}"/>
                  </a:ext>
                </a:extLst>
              </p:cNvPr>
              <p:cNvSpPr txBox="1"/>
              <p:nvPr/>
            </p:nvSpPr>
            <p:spPr>
              <a:xfrm>
                <a:off x="6459843" y="5154362"/>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𝟓𝟒</m:t>
                      </m:r>
                      <m:r>
                        <a:rPr lang="en-US" sz="1400" b="1" i="1" smtClean="0">
                          <a:latin typeface="Cambria Math" panose="02040503050406030204" pitchFamily="18" charset="0"/>
                        </a:rPr>
                        <m:t>,</m:t>
                      </m:r>
                      <m:r>
                        <a:rPr lang="en-US" sz="1400" b="1" i="1" smtClean="0">
                          <a:latin typeface="Cambria Math" panose="02040503050406030204" pitchFamily="18" charset="0"/>
                        </a:rPr>
                        <m:t>𝟒𝟕</m:t>
                      </m:r>
                      <m:r>
                        <a:rPr lang="en-US" sz="1400" b="1" i="1" smtClean="0">
                          <a:latin typeface="Cambria Math" panose="02040503050406030204" pitchFamily="18" charset="0"/>
                        </a:rPr>
                        <m:t>% </m:t>
                      </m:r>
                    </m:oMath>
                  </m:oMathPara>
                </a14:m>
                <a:endParaRPr lang="en-ID" sz="1400" b="1" dirty="0"/>
              </a:p>
            </p:txBody>
          </p:sp>
        </mc:Choice>
        <mc:Fallback xmlns="">
          <p:sp>
            <p:nvSpPr>
              <p:cNvPr id="35" name="TextBox 34">
                <a:extLst>
                  <a:ext uri="{FF2B5EF4-FFF2-40B4-BE49-F238E27FC236}">
                    <a16:creationId xmlns:a16="http://schemas.microsoft.com/office/drawing/2014/main" id="{A9874E19-BE2E-4AB1-8A5B-2D021CCF10F1}"/>
                  </a:ext>
                </a:extLst>
              </p:cNvPr>
              <p:cNvSpPr txBox="1">
                <a:spLocks noRot="1" noChangeAspect="1" noMove="1" noResize="1" noEditPoints="1" noAdjustHandles="1" noChangeArrowheads="1" noChangeShapeType="1" noTextEdit="1"/>
              </p:cNvSpPr>
              <p:nvPr/>
            </p:nvSpPr>
            <p:spPr>
              <a:xfrm>
                <a:off x="6459843" y="5154362"/>
                <a:ext cx="931024" cy="215444"/>
              </a:xfrm>
              <a:prstGeom prst="rect">
                <a:avLst/>
              </a:prstGeom>
              <a:blipFill>
                <a:blip r:embed="rId12"/>
                <a:stretch>
                  <a:fillRect l="-1316" b="-1142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5CDF626-CDE6-4825-85B4-9B286B741107}"/>
                  </a:ext>
                </a:extLst>
              </p:cNvPr>
              <p:cNvSpPr txBox="1"/>
              <p:nvPr/>
            </p:nvSpPr>
            <p:spPr>
              <a:xfrm>
                <a:off x="5596194" y="6452056"/>
                <a:ext cx="9711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𝟔𝟒</m:t>
                      </m:r>
                      <m:r>
                        <a:rPr lang="en-US" sz="1400" b="1" i="1" smtClean="0">
                          <a:latin typeface="Cambria Math" panose="02040503050406030204" pitchFamily="18" charset="0"/>
                        </a:rPr>
                        <m:t>,</m:t>
                      </m:r>
                      <m:r>
                        <a:rPr lang="en-US" sz="1400" b="1" i="1" smtClean="0">
                          <a:latin typeface="Cambria Math" panose="02040503050406030204" pitchFamily="18" charset="0"/>
                        </a:rPr>
                        <m:t>𝟕𝟑</m:t>
                      </m:r>
                      <m:r>
                        <a:rPr lang="en-US" sz="1400" b="1" i="1" smtClean="0">
                          <a:latin typeface="Cambria Math" panose="02040503050406030204" pitchFamily="18" charset="0"/>
                        </a:rPr>
                        <m:t> % </m:t>
                      </m:r>
                    </m:oMath>
                  </m:oMathPara>
                </a14:m>
                <a:endParaRPr lang="en-ID" sz="1400" b="1" dirty="0"/>
              </a:p>
            </p:txBody>
          </p:sp>
        </mc:Choice>
        <mc:Fallback xmlns="">
          <p:sp>
            <p:nvSpPr>
              <p:cNvPr id="36" name="TextBox 35">
                <a:extLst>
                  <a:ext uri="{FF2B5EF4-FFF2-40B4-BE49-F238E27FC236}">
                    <a16:creationId xmlns:a16="http://schemas.microsoft.com/office/drawing/2014/main" id="{25CDF626-CDE6-4825-85B4-9B286B741107}"/>
                  </a:ext>
                </a:extLst>
              </p:cNvPr>
              <p:cNvSpPr txBox="1">
                <a:spLocks noRot="1" noChangeAspect="1" noMove="1" noResize="1" noEditPoints="1" noAdjustHandles="1" noChangeArrowheads="1" noChangeShapeType="1" noTextEdit="1"/>
              </p:cNvSpPr>
              <p:nvPr/>
            </p:nvSpPr>
            <p:spPr>
              <a:xfrm>
                <a:off x="5596194" y="6452056"/>
                <a:ext cx="971100" cy="215444"/>
              </a:xfrm>
              <a:prstGeom prst="rect">
                <a:avLst/>
              </a:prstGeom>
              <a:blipFill>
                <a:blip r:embed="rId13"/>
                <a:stretch>
                  <a:fillRect l="-629" b="-11111"/>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3C8FB69-A015-41AD-BCA4-273707236E13}"/>
                  </a:ext>
                </a:extLst>
              </p:cNvPr>
              <p:cNvSpPr txBox="1"/>
              <p:nvPr/>
            </p:nvSpPr>
            <p:spPr>
              <a:xfrm>
                <a:off x="8737405" y="4146544"/>
                <a:ext cx="2160656" cy="529312"/>
              </a:xfrm>
              <a:prstGeom prst="rect">
                <a:avLst/>
              </a:prstGeom>
              <a:noFill/>
            </p:spPr>
            <p:txBody>
              <a:bodyPr wrap="square" rtlCol="0">
                <a:spAutoFit/>
              </a:bodyPr>
              <a:lstStyle/>
              <a:p>
                <a:r>
                  <a:rPr lang="en-US" sz="1600" b="1" dirty="0"/>
                  <a:t>Precision</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572</m:t>
                        </m:r>
                      </m:num>
                      <m:den>
                        <m:r>
                          <a:rPr lang="en-US" sz="2000" b="0" i="1" smtClean="0">
                            <a:latin typeface="Cambria Math" panose="02040503050406030204" pitchFamily="18" charset="0"/>
                          </a:rPr>
                          <m:t>572 +84</m:t>
                        </m:r>
                      </m:den>
                    </m:f>
                  </m:oMath>
                </a14:m>
                <a:endParaRPr lang="en-ID" sz="1600" dirty="0"/>
              </a:p>
            </p:txBody>
          </p:sp>
        </mc:Choice>
        <mc:Fallback xmlns="">
          <p:sp>
            <p:nvSpPr>
              <p:cNvPr id="37" name="TextBox 36">
                <a:extLst>
                  <a:ext uri="{FF2B5EF4-FFF2-40B4-BE49-F238E27FC236}">
                    <a16:creationId xmlns:a16="http://schemas.microsoft.com/office/drawing/2014/main" id="{43C8FB69-A015-41AD-BCA4-273707236E13}"/>
                  </a:ext>
                </a:extLst>
              </p:cNvPr>
              <p:cNvSpPr txBox="1">
                <a:spLocks noRot="1" noChangeAspect="1" noMove="1" noResize="1" noEditPoints="1" noAdjustHandles="1" noChangeArrowheads="1" noChangeShapeType="1" noTextEdit="1"/>
              </p:cNvSpPr>
              <p:nvPr/>
            </p:nvSpPr>
            <p:spPr>
              <a:xfrm>
                <a:off x="8737405" y="4146544"/>
                <a:ext cx="2160656" cy="529312"/>
              </a:xfrm>
              <a:prstGeom prst="rect">
                <a:avLst/>
              </a:prstGeom>
              <a:blipFill>
                <a:blip r:embed="rId14"/>
                <a:stretch>
                  <a:fillRect l="-1408"/>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FB9B2BC-DD21-4E3E-9AAC-360CF7004850}"/>
                  </a:ext>
                </a:extLst>
              </p:cNvPr>
              <p:cNvSpPr txBox="1"/>
              <p:nvPr/>
            </p:nvSpPr>
            <p:spPr>
              <a:xfrm>
                <a:off x="8737405" y="4954311"/>
                <a:ext cx="2160656" cy="529312"/>
              </a:xfrm>
              <a:prstGeom prst="rect">
                <a:avLst/>
              </a:prstGeom>
              <a:noFill/>
            </p:spPr>
            <p:txBody>
              <a:bodyPr wrap="square" rtlCol="0">
                <a:spAutoFit/>
              </a:bodyPr>
              <a:lstStyle/>
              <a:p>
                <a:r>
                  <a:rPr lang="en-US" sz="1600" b="1" dirty="0"/>
                  <a:t>Recall</a:t>
                </a:r>
                <a:r>
                  <a:rPr lang="en-US" sz="1600"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552</m:t>
                        </m:r>
                      </m:num>
                      <m:den>
                        <m:r>
                          <a:rPr lang="en-US" sz="2000" b="0" i="1" smtClean="0">
                            <a:latin typeface="Cambria Math" panose="02040503050406030204" pitchFamily="18" charset="0"/>
                          </a:rPr>
                          <m:t>552 +54</m:t>
                        </m:r>
                      </m:den>
                    </m:f>
                  </m:oMath>
                </a14:m>
                <a:endParaRPr lang="en-ID" sz="1600" dirty="0"/>
              </a:p>
            </p:txBody>
          </p:sp>
        </mc:Choice>
        <mc:Fallback xmlns="">
          <p:sp>
            <p:nvSpPr>
              <p:cNvPr id="38" name="TextBox 37">
                <a:extLst>
                  <a:ext uri="{FF2B5EF4-FFF2-40B4-BE49-F238E27FC236}">
                    <a16:creationId xmlns:a16="http://schemas.microsoft.com/office/drawing/2014/main" id="{DFB9B2BC-DD21-4E3E-9AAC-360CF7004850}"/>
                  </a:ext>
                </a:extLst>
              </p:cNvPr>
              <p:cNvSpPr txBox="1">
                <a:spLocks noRot="1" noChangeAspect="1" noMove="1" noResize="1" noEditPoints="1" noAdjustHandles="1" noChangeArrowheads="1" noChangeShapeType="1" noTextEdit="1"/>
              </p:cNvSpPr>
              <p:nvPr/>
            </p:nvSpPr>
            <p:spPr>
              <a:xfrm>
                <a:off x="8737405" y="4954311"/>
                <a:ext cx="2160656" cy="529312"/>
              </a:xfrm>
              <a:prstGeom prst="rect">
                <a:avLst/>
              </a:prstGeom>
              <a:blipFill>
                <a:blip r:embed="rId15"/>
                <a:stretch>
                  <a:fillRect l="-1408"/>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EC84570-F65A-4A20-A6B5-7110282B2D51}"/>
                  </a:ext>
                </a:extLst>
              </p:cNvPr>
              <p:cNvSpPr txBox="1"/>
              <p:nvPr/>
            </p:nvSpPr>
            <p:spPr>
              <a:xfrm>
                <a:off x="8680312" y="5681104"/>
                <a:ext cx="3740540" cy="517899"/>
              </a:xfrm>
              <a:prstGeom prst="rect">
                <a:avLst/>
              </a:prstGeom>
              <a:noFill/>
            </p:spPr>
            <p:txBody>
              <a:bodyPr wrap="square" rtlCol="0">
                <a:spAutoFit/>
              </a:bodyPr>
              <a:lstStyle/>
              <a:p>
                <a:r>
                  <a:rPr lang="en-US" sz="1600" b="1" dirty="0"/>
                  <a:t>f1 Score</a:t>
                </a:r>
                <a:r>
                  <a:rPr lang="en-US" sz="1400" dirty="0"/>
                  <a:t> = </a:t>
                </a:r>
                <a14:m>
                  <m:oMath xmlns:m="http://schemas.openxmlformats.org/officeDocument/2006/math">
                    <m:r>
                      <a:rPr lang="en-US" b="0" i="0" smtClean="0">
                        <a:latin typeface="Cambria Math" panose="02040503050406030204" pitchFamily="18" charset="0"/>
                      </a:rPr>
                      <m:t>2 </m:t>
                    </m:r>
                    <m:r>
                      <m:rPr>
                        <m:sty m:val="p"/>
                      </m:rPr>
                      <a:rPr lang="en-US" b="0" i="0" smtClean="0">
                        <a:latin typeface="Cambria Math" panose="02040503050406030204" pitchFamily="18" charset="0"/>
                      </a:rPr>
                      <m:t>x</m:t>
                    </m:r>
                    <m:r>
                      <a:rPr lang="en-US" b="0" i="0" smtClean="0">
                        <a:latin typeface="Cambria Math" panose="02040503050406030204" pitchFamily="18" charset="0"/>
                      </a:rPr>
                      <m:t> (</m:t>
                    </m:r>
                    <m:f>
                      <m:fPr>
                        <m:ctrlPr>
                          <a:rPr lang="en-US" i="1" smtClean="0">
                            <a:latin typeface="Cambria Math" panose="02040503050406030204" pitchFamily="18" charset="0"/>
                          </a:rPr>
                        </m:ctrlPr>
                      </m:fPr>
                      <m:num>
                        <m:r>
                          <a:rPr lang="en-US" b="1" i="1">
                            <a:latin typeface="Cambria Math" panose="02040503050406030204" pitchFamily="18" charset="0"/>
                          </a:rPr>
                          <m:t>𝟖𝟕</m:t>
                        </m:r>
                        <m:r>
                          <a:rPr lang="en-US" b="1" i="1">
                            <a:latin typeface="Cambria Math" panose="02040503050406030204" pitchFamily="18" charset="0"/>
                          </a:rPr>
                          <m:t>,</m:t>
                        </m:r>
                        <m:r>
                          <a:rPr lang="en-US" b="1" i="1">
                            <a:latin typeface="Cambria Math" panose="02040503050406030204" pitchFamily="18" charset="0"/>
                          </a:rPr>
                          <m:t>𝟔𝟓</m:t>
                        </m:r>
                        <m:r>
                          <a:rPr lang="en-US" b="0" i="1" smtClean="0">
                            <a:latin typeface="Cambria Math" panose="02040503050406030204" pitchFamily="18" charset="0"/>
                          </a:rPr>
                          <m:t>∗</m:t>
                        </m:r>
                        <m:r>
                          <a:rPr lang="en-US" b="1" i="1">
                            <a:latin typeface="Cambria Math" panose="02040503050406030204" pitchFamily="18" charset="0"/>
                          </a:rPr>
                          <m:t>𝟗𝟏</m:t>
                        </m:r>
                        <m:r>
                          <a:rPr lang="en-US" b="1" i="1">
                            <a:latin typeface="Cambria Math" panose="02040503050406030204" pitchFamily="18" charset="0"/>
                          </a:rPr>
                          <m:t>,</m:t>
                        </m:r>
                        <m:r>
                          <a:rPr lang="en-US" b="1" i="1">
                            <a:latin typeface="Cambria Math" panose="02040503050406030204" pitchFamily="18" charset="0"/>
                          </a:rPr>
                          <m:t>𝟎𝟖</m:t>
                        </m:r>
                      </m:num>
                      <m:den>
                        <m:r>
                          <a:rPr lang="en-US" b="1" i="1">
                            <a:latin typeface="Cambria Math" panose="02040503050406030204" pitchFamily="18" charset="0"/>
                          </a:rPr>
                          <m:t>𝟖𝟕</m:t>
                        </m:r>
                        <m:r>
                          <a:rPr lang="en-US" b="1" i="1">
                            <a:latin typeface="Cambria Math" panose="02040503050406030204" pitchFamily="18" charset="0"/>
                          </a:rPr>
                          <m:t>,</m:t>
                        </m:r>
                        <m:r>
                          <a:rPr lang="en-US" b="1" i="1">
                            <a:latin typeface="Cambria Math" panose="02040503050406030204" pitchFamily="18" charset="0"/>
                          </a:rPr>
                          <m:t>𝟔𝟓</m:t>
                        </m:r>
                        <m:r>
                          <a:rPr lang="en-US" b="0" i="1" smtClean="0">
                            <a:latin typeface="Cambria Math" panose="02040503050406030204" pitchFamily="18" charset="0"/>
                          </a:rPr>
                          <m:t>+</m:t>
                        </m:r>
                        <m:r>
                          <a:rPr lang="en-US" b="1" i="1">
                            <a:latin typeface="Cambria Math" panose="02040503050406030204" pitchFamily="18" charset="0"/>
                          </a:rPr>
                          <m:t>𝟗𝟏</m:t>
                        </m:r>
                        <m:r>
                          <a:rPr lang="en-US" b="1" i="1">
                            <a:latin typeface="Cambria Math" panose="02040503050406030204" pitchFamily="18" charset="0"/>
                          </a:rPr>
                          <m:t>,</m:t>
                        </m:r>
                        <m:r>
                          <a:rPr lang="en-US" b="1" i="1">
                            <a:latin typeface="Cambria Math" panose="02040503050406030204" pitchFamily="18" charset="0"/>
                          </a:rPr>
                          <m:t>𝟎𝟖</m:t>
                        </m:r>
                      </m:den>
                    </m:f>
                    <m:r>
                      <a:rPr lang="en-US" b="0" i="1" smtClean="0">
                        <a:latin typeface="Cambria Math" panose="02040503050406030204" pitchFamily="18" charset="0"/>
                      </a:rPr>
                      <m:t>)</m:t>
                    </m:r>
                  </m:oMath>
                </a14:m>
                <a:endParaRPr lang="en-ID" sz="1400" dirty="0"/>
              </a:p>
            </p:txBody>
          </p:sp>
        </mc:Choice>
        <mc:Fallback xmlns="">
          <p:sp>
            <p:nvSpPr>
              <p:cNvPr id="39" name="TextBox 38">
                <a:extLst>
                  <a:ext uri="{FF2B5EF4-FFF2-40B4-BE49-F238E27FC236}">
                    <a16:creationId xmlns:a16="http://schemas.microsoft.com/office/drawing/2014/main" id="{8EC84570-F65A-4A20-A6B5-7110282B2D51}"/>
                  </a:ext>
                </a:extLst>
              </p:cNvPr>
              <p:cNvSpPr txBox="1">
                <a:spLocks noRot="1" noChangeAspect="1" noMove="1" noResize="1" noEditPoints="1" noAdjustHandles="1" noChangeArrowheads="1" noChangeShapeType="1" noTextEdit="1"/>
              </p:cNvSpPr>
              <p:nvPr/>
            </p:nvSpPr>
            <p:spPr>
              <a:xfrm>
                <a:off x="8680312" y="5681104"/>
                <a:ext cx="3740540" cy="517899"/>
              </a:xfrm>
              <a:prstGeom prst="rect">
                <a:avLst/>
              </a:prstGeom>
              <a:blipFill>
                <a:blip r:embed="rId16"/>
                <a:stretch>
                  <a:fillRect l="-977"/>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C738641-4082-4E5C-A2B1-06A974568DFE}"/>
                  </a:ext>
                </a:extLst>
              </p:cNvPr>
              <p:cNvSpPr txBox="1"/>
              <p:nvPr/>
            </p:nvSpPr>
            <p:spPr>
              <a:xfrm>
                <a:off x="10633926" y="4309204"/>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𝟖𝟕</m:t>
                      </m:r>
                      <m:r>
                        <a:rPr lang="en-US" sz="1400" b="1" i="1" smtClean="0">
                          <a:latin typeface="Cambria Math" panose="02040503050406030204" pitchFamily="18" charset="0"/>
                        </a:rPr>
                        <m:t>,</m:t>
                      </m:r>
                      <m:r>
                        <a:rPr lang="en-US" sz="1400" b="1" i="1" smtClean="0">
                          <a:latin typeface="Cambria Math" panose="02040503050406030204" pitchFamily="18" charset="0"/>
                        </a:rPr>
                        <m:t>𝟔𝟓</m:t>
                      </m:r>
                      <m:r>
                        <a:rPr lang="en-US" sz="1400" b="1" i="1" smtClean="0">
                          <a:latin typeface="Cambria Math" panose="02040503050406030204" pitchFamily="18" charset="0"/>
                        </a:rPr>
                        <m:t>% </m:t>
                      </m:r>
                    </m:oMath>
                  </m:oMathPara>
                </a14:m>
                <a:endParaRPr lang="en-ID" sz="1400" b="1" dirty="0"/>
              </a:p>
            </p:txBody>
          </p:sp>
        </mc:Choice>
        <mc:Fallback xmlns="">
          <p:sp>
            <p:nvSpPr>
              <p:cNvPr id="40" name="TextBox 39">
                <a:extLst>
                  <a:ext uri="{FF2B5EF4-FFF2-40B4-BE49-F238E27FC236}">
                    <a16:creationId xmlns:a16="http://schemas.microsoft.com/office/drawing/2014/main" id="{2C738641-4082-4E5C-A2B1-06A974568DFE}"/>
                  </a:ext>
                </a:extLst>
              </p:cNvPr>
              <p:cNvSpPr txBox="1">
                <a:spLocks noRot="1" noChangeAspect="1" noMove="1" noResize="1" noEditPoints="1" noAdjustHandles="1" noChangeArrowheads="1" noChangeShapeType="1" noTextEdit="1"/>
              </p:cNvSpPr>
              <p:nvPr/>
            </p:nvSpPr>
            <p:spPr>
              <a:xfrm>
                <a:off x="10633926" y="4309204"/>
                <a:ext cx="931024" cy="215444"/>
              </a:xfrm>
              <a:prstGeom prst="rect">
                <a:avLst/>
              </a:prstGeom>
              <a:blipFill>
                <a:blip r:embed="rId17"/>
                <a:stretch>
                  <a:fillRect l="-654" b="-11429"/>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D527B5E-8872-4ACE-A3D3-C25CDE19C363}"/>
                  </a:ext>
                </a:extLst>
              </p:cNvPr>
              <p:cNvSpPr txBox="1"/>
              <p:nvPr/>
            </p:nvSpPr>
            <p:spPr>
              <a:xfrm>
                <a:off x="10388998" y="5109402"/>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smtClean="0">
                          <a:latin typeface="Cambria Math" panose="02040503050406030204" pitchFamily="18" charset="0"/>
                        </a:rPr>
                        <m:t>𝟗𝟏</m:t>
                      </m:r>
                      <m:r>
                        <a:rPr lang="en-US" sz="1400" b="1" i="1" smtClean="0">
                          <a:latin typeface="Cambria Math" panose="02040503050406030204" pitchFamily="18" charset="0"/>
                        </a:rPr>
                        <m:t>,</m:t>
                      </m:r>
                      <m:r>
                        <a:rPr lang="en-US" sz="1400" b="1" i="1" smtClean="0">
                          <a:latin typeface="Cambria Math" panose="02040503050406030204" pitchFamily="18" charset="0"/>
                        </a:rPr>
                        <m:t>𝟎𝟖</m:t>
                      </m:r>
                      <m:r>
                        <a:rPr lang="en-US" sz="1400" b="1" i="1" smtClean="0">
                          <a:latin typeface="Cambria Math" panose="02040503050406030204" pitchFamily="18" charset="0"/>
                        </a:rPr>
                        <m:t>% </m:t>
                      </m:r>
                    </m:oMath>
                  </m:oMathPara>
                </a14:m>
                <a:endParaRPr lang="en-ID" sz="1400" b="1" dirty="0"/>
              </a:p>
            </p:txBody>
          </p:sp>
        </mc:Choice>
        <mc:Fallback xmlns="">
          <p:sp>
            <p:nvSpPr>
              <p:cNvPr id="41" name="TextBox 40">
                <a:extLst>
                  <a:ext uri="{FF2B5EF4-FFF2-40B4-BE49-F238E27FC236}">
                    <a16:creationId xmlns:a16="http://schemas.microsoft.com/office/drawing/2014/main" id="{8D527B5E-8872-4ACE-A3D3-C25CDE19C363}"/>
                  </a:ext>
                </a:extLst>
              </p:cNvPr>
              <p:cNvSpPr txBox="1">
                <a:spLocks noRot="1" noChangeAspect="1" noMove="1" noResize="1" noEditPoints="1" noAdjustHandles="1" noChangeArrowheads="1" noChangeShapeType="1" noTextEdit="1"/>
              </p:cNvSpPr>
              <p:nvPr/>
            </p:nvSpPr>
            <p:spPr>
              <a:xfrm>
                <a:off x="10388998" y="5109402"/>
                <a:ext cx="931024" cy="215444"/>
              </a:xfrm>
              <a:prstGeom prst="rect">
                <a:avLst/>
              </a:prstGeom>
              <a:blipFill>
                <a:blip r:embed="rId18"/>
                <a:stretch>
                  <a:fillRect l="-654" b="-14286"/>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20C8D6F-B034-454D-ABC4-26CE9943C761}"/>
                  </a:ext>
                </a:extLst>
              </p:cNvPr>
              <p:cNvSpPr txBox="1"/>
              <p:nvPr/>
            </p:nvSpPr>
            <p:spPr>
              <a:xfrm>
                <a:off x="9457974" y="6407096"/>
                <a:ext cx="9310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m:t>
                      </m:r>
                      <m:r>
                        <a:rPr lang="en-US" sz="1400" b="1" i="1">
                          <a:latin typeface="Cambria Math" panose="02040503050406030204" pitchFamily="18" charset="0"/>
                        </a:rPr>
                        <m:t>𝟖𝟗</m:t>
                      </m:r>
                      <m:r>
                        <a:rPr lang="en-US" sz="1400" b="1" i="1">
                          <a:latin typeface="Cambria Math" panose="02040503050406030204" pitchFamily="18" charset="0"/>
                        </a:rPr>
                        <m:t>,</m:t>
                      </m:r>
                      <m:r>
                        <a:rPr lang="en-US" sz="1400" b="1" i="1">
                          <a:latin typeface="Cambria Math" panose="02040503050406030204" pitchFamily="18" charset="0"/>
                        </a:rPr>
                        <m:t>𝟑𝟑</m:t>
                      </m:r>
                      <m:r>
                        <a:rPr lang="en-US" sz="1400" b="1" i="1" smtClean="0">
                          <a:latin typeface="Cambria Math" panose="02040503050406030204" pitchFamily="18" charset="0"/>
                        </a:rPr>
                        <m:t>% </m:t>
                      </m:r>
                    </m:oMath>
                  </m:oMathPara>
                </a14:m>
                <a:endParaRPr lang="en-ID" sz="1400" b="1" dirty="0"/>
              </a:p>
            </p:txBody>
          </p:sp>
        </mc:Choice>
        <mc:Fallback xmlns="">
          <p:sp>
            <p:nvSpPr>
              <p:cNvPr id="42" name="TextBox 41">
                <a:extLst>
                  <a:ext uri="{FF2B5EF4-FFF2-40B4-BE49-F238E27FC236}">
                    <a16:creationId xmlns:a16="http://schemas.microsoft.com/office/drawing/2014/main" id="{E20C8D6F-B034-454D-ABC4-26CE9943C761}"/>
                  </a:ext>
                </a:extLst>
              </p:cNvPr>
              <p:cNvSpPr txBox="1">
                <a:spLocks noRot="1" noChangeAspect="1" noMove="1" noResize="1" noEditPoints="1" noAdjustHandles="1" noChangeArrowheads="1" noChangeShapeType="1" noTextEdit="1"/>
              </p:cNvSpPr>
              <p:nvPr/>
            </p:nvSpPr>
            <p:spPr>
              <a:xfrm>
                <a:off x="9457974" y="6407096"/>
                <a:ext cx="931024" cy="215444"/>
              </a:xfrm>
              <a:prstGeom prst="rect">
                <a:avLst/>
              </a:prstGeom>
              <a:blipFill>
                <a:blip r:embed="rId19"/>
                <a:stretch>
                  <a:fillRect l="-1316" b="-14286"/>
                </a:stretch>
              </a:blipFill>
            </p:spPr>
            <p:txBody>
              <a:bodyPr/>
              <a:lstStyle/>
              <a:p>
                <a:r>
                  <a:rPr lang="en-ID">
                    <a:noFill/>
                  </a:rPr>
                  <a:t> </a:t>
                </a:r>
              </a:p>
            </p:txBody>
          </p:sp>
        </mc:Fallback>
      </mc:AlternateContent>
    </p:spTree>
    <p:extLst>
      <p:ext uri="{BB962C8B-B14F-4D97-AF65-F5344CB8AC3E}">
        <p14:creationId xmlns:p14="http://schemas.microsoft.com/office/powerpoint/2010/main" val="2876093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BF9A-8778-46AE-9793-D8924F4379BE}"/>
              </a:ext>
            </a:extLst>
          </p:cNvPr>
          <p:cNvSpPr>
            <a:spLocks noGrp="1"/>
          </p:cNvSpPr>
          <p:nvPr>
            <p:ph type="title"/>
          </p:nvPr>
        </p:nvSpPr>
        <p:spPr>
          <a:xfrm>
            <a:off x="0" y="655417"/>
            <a:ext cx="10515600" cy="1325563"/>
          </a:xfrm>
        </p:spPr>
        <p:txBody>
          <a:bodyPr/>
          <a:lstStyle/>
          <a:p>
            <a:r>
              <a:rPr lang="en-US" dirty="0"/>
              <a:t>Which Evaluation Metrics</a:t>
            </a:r>
            <a:br>
              <a:rPr lang="en-US" dirty="0"/>
            </a:br>
            <a:r>
              <a:rPr lang="en-US" dirty="0"/>
              <a:t>We Use for Comparing Model?</a:t>
            </a:r>
            <a:endParaRPr lang="en-ID" dirty="0"/>
          </a:p>
        </p:txBody>
      </p:sp>
      <p:sp>
        <p:nvSpPr>
          <p:cNvPr id="5" name="Rectangle 4">
            <a:extLst>
              <a:ext uri="{FF2B5EF4-FFF2-40B4-BE49-F238E27FC236}">
                <a16:creationId xmlns:a16="http://schemas.microsoft.com/office/drawing/2014/main" id="{AB44CABF-E946-4C37-971D-08F7441252D9}"/>
              </a:ext>
            </a:extLst>
          </p:cNvPr>
          <p:cNvSpPr/>
          <p:nvPr/>
        </p:nvSpPr>
        <p:spPr>
          <a:xfrm>
            <a:off x="3149118" y="1978745"/>
            <a:ext cx="2429448"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a:t>
            </a: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1-score</a:t>
            </a:r>
          </a:p>
        </p:txBody>
      </p:sp>
      <p:sp>
        <p:nvSpPr>
          <p:cNvPr id="6" name="Arrow: Right 5">
            <a:extLst>
              <a:ext uri="{FF2B5EF4-FFF2-40B4-BE49-F238E27FC236}">
                <a16:creationId xmlns:a16="http://schemas.microsoft.com/office/drawing/2014/main" id="{FF0EA4D0-AEC8-4E5B-BE06-BF4BDD070775}"/>
              </a:ext>
            </a:extLst>
          </p:cNvPr>
          <p:cNvSpPr/>
          <p:nvPr/>
        </p:nvSpPr>
        <p:spPr>
          <a:xfrm>
            <a:off x="5688920" y="2440411"/>
            <a:ext cx="1463040" cy="1299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dirty="0"/>
          </a:p>
        </p:txBody>
      </p:sp>
      <p:sp>
        <p:nvSpPr>
          <p:cNvPr id="7" name="TextBox 6">
            <a:extLst>
              <a:ext uri="{FF2B5EF4-FFF2-40B4-BE49-F238E27FC236}">
                <a16:creationId xmlns:a16="http://schemas.microsoft.com/office/drawing/2014/main" id="{9CA46C4C-5629-467B-972A-9586C5765F6C}"/>
              </a:ext>
            </a:extLst>
          </p:cNvPr>
          <p:cNvSpPr txBox="1"/>
          <p:nvPr/>
        </p:nvSpPr>
        <p:spPr>
          <a:xfrm>
            <a:off x="7252688" y="2092309"/>
            <a:ext cx="1779654" cy="769441"/>
          </a:xfrm>
          <a:prstGeom prst="rect">
            <a:avLst/>
          </a:prstGeom>
          <a:noFill/>
        </p:spPr>
        <p:txBody>
          <a:bodyPr wrap="none" rtlCol="0">
            <a:spAutoFit/>
          </a:bodyPr>
          <a:lstStyle/>
          <a:p>
            <a:r>
              <a:rPr lang="en-US" sz="4400" b="1" dirty="0"/>
              <a:t>WHY?!</a:t>
            </a:r>
            <a:endParaRPr lang="en-ID" sz="4400" b="1" dirty="0"/>
          </a:p>
        </p:txBody>
      </p:sp>
      <p:cxnSp>
        <p:nvCxnSpPr>
          <p:cNvPr id="8" name="Straight Connector 7">
            <a:extLst>
              <a:ext uri="{FF2B5EF4-FFF2-40B4-BE49-F238E27FC236}">
                <a16:creationId xmlns:a16="http://schemas.microsoft.com/office/drawing/2014/main" id="{20ADEB51-16C6-47A8-8E3F-C0F15112F1F3}"/>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A3BD5B5E-348C-49C7-AB9E-C633CE3C3926}"/>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0" name="Straight Connector 9">
            <a:extLst>
              <a:ext uri="{FF2B5EF4-FFF2-40B4-BE49-F238E27FC236}">
                <a16:creationId xmlns:a16="http://schemas.microsoft.com/office/drawing/2014/main" id="{4D46B27D-EB08-4306-8F9B-43381B9209E7}"/>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16" name="Table 16">
            <a:extLst>
              <a:ext uri="{FF2B5EF4-FFF2-40B4-BE49-F238E27FC236}">
                <a16:creationId xmlns:a16="http://schemas.microsoft.com/office/drawing/2014/main" id="{6B1D2640-8BB8-4CF0-857F-0A517ADEF72E}"/>
              </a:ext>
            </a:extLst>
          </p:cNvPr>
          <p:cNvGraphicFramePr>
            <a:graphicFrameLocks noGrp="1"/>
          </p:cNvGraphicFramePr>
          <p:nvPr>
            <p:extLst>
              <p:ext uri="{D42A27DB-BD31-4B8C-83A1-F6EECF244321}">
                <p14:modId xmlns:p14="http://schemas.microsoft.com/office/powerpoint/2010/main" val="3446595350"/>
              </p:ext>
            </p:extLst>
          </p:nvPr>
        </p:nvGraphicFramePr>
        <p:xfrm>
          <a:off x="316029" y="3128381"/>
          <a:ext cx="11734800" cy="3327400"/>
        </p:xfrm>
        <a:graphic>
          <a:graphicData uri="http://schemas.openxmlformats.org/drawingml/2006/table">
            <a:tbl>
              <a:tblPr firstRow="1" bandRow="1">
                <a:tableStyleId>{5C22544A-7EE6-4342-B048-85BDC9FD1C3A}</a:tableStyleId>
              </a:tblPr>
              <a:tblGrid>
                <a:gridCol w="2933700">
                  <a:extLst>
                    <a:ext uri="{9D8B030D-6E8A-4147-A177-3AD203B41FA5}">
                      <a16:colId xmlns:a16="http://schemas.microsoft.com/office/drawing/2014/main" val="4169450583"/>
                    </a:ext>
                  </a:extLst>
                </a:gridCol>
                <a:gridCol w="2933700">
                  <a:extLst>
                    <a:ext uri="{9D8B030D-6E8A-4147-A177-3AD203B41FA5}">
                      <a16:colId xmlns:a16="http://schemas.microsoft.com/office/drawing/2014/main" val="3430215743"/>
                    </a:ext>
                  </a:extLst>
                </a:gridCol>
                <a:gridCol w="2933700">
                  <a:extLst>
                    <a:ext uri="{9D8B030D-6E8A-4147-A177-3AD203B41FA5}">
                      <a16:colId xmlns:a16="http://schemas.microsoft.com/office/drawing/2014/main" val="2077783212"/>
                    </a:ext>
                  </a:extLst>
                </a:gridCol>
                <a:gridCol w="2933700">
                  <a:extLst>
                    <a:ext uri="{9D8B030D-6E8A-4147-A177-3AD203B41FA5}">
                      <a16:colId xmlns:a16="http://schemas.microsoft.com/office/drawing/2014/main" val="744900895"/>
                    </a:ext>
                  </a:extLst>
                </a:gridCol>
              </a:tblGrid>
              <a:tr h="370840">
                <a:tc>
                  <a:txBody>
                    <a:bodyPr/>
                    <a:lstStyle/>
                    <a:p>
                      <a:pPr algn="ctr"/>
                      <a:r>
                        <a:rPr lang="en-US" sz="1600" dirty="0"/>
                        <a:t>f1-score</a:t>
                      </a:r>
                      <a:endParaRPr lang="en-ID" sz="1600" dirty="0"/>
                    </a:p>
                  </a:txBody>
                  <a:tcPr/>
                </a:tc>
                <a:tc>
                  <a:txBody>
                    <a:bodyPr/>
                    <a:lstStyle/>
                    <a:p>
                      <a:pPr algn="ctr"/>
                      <a:r>
                        <a:rPr lang="en-US" sz="1600" dirty="0"/>
                        <a:t>recall</a:t>
                      </a:r>
                      <a:endParaRPr lang="en-ID" sz="1600" dirty="0"/>
                    </a:p>
                  </a:txBody>
                  <a:tcPr/>
                </a:tc>
                <a:tc>
                  <a:txBody>
                    <a:bodyPr/>
                    <a:lstStyle/>
                    <a:p>
                      <a:pPr algn="ctr"/>
                      <a:r>
                        <a:rPr lang="en-US" sz="1600" dirty="0"/>
                        <a:t>precision</a:t>
                      </a:r>
                      <a:endParaRPr lang="en-ID" sz="1600" dirty="0"/>
                    </a:p>
                  </a:txBody>
                  <a:tcPr/>
                </a:tc>
                <a:tc>
                  <a:txBody>
                    <a:bodyPr/>
                    <a:lstStyle/>
                    <a:p>
                      <a:pPr algn="ctr"/>
                      <a:r>
                        <a:rPr lang="en-US" sz="1600" dirty="0"/>
                        <a:t>accuracy</a:t>
                      </a:r>
                      <a:endParaRPr lang="en-ID" sz="1600" dirty="0"/>
                    </a:p>
                  </a:txBody>
                  <a:tcPr/>
                </a:tc>
                <a:extLst>
                  <a:ext uri="{0D108BD9-81ED-4DB2-BD59-A6C34878D82A}">
                    <a16:rowId xmlns:a16="http://schemas.microsoft.com/office/drawing/2014/main" val="478337440"/>
                  </a:ext>
                </a:extLst>
              </a:tr>
              <a:tr h="370840">
                <a:tc>
                  <a:txBody>
                    <a:bodyPr/>
                    <a:lstStyle/>
                    <a:p>
                      <a:r>
                        <a:rPr lang="en-US" sz="1600" dirty="0"/>
                        <a:t>Good for classification tasks (goals: all labels predicted)</a:t>
                      </a:r>
                      <a:endParaRPr lang="en-ID" sz="1600" dirty="0"/>
                    </a:p>
                  </a:txBody>
                  <a:tcPr/>
                </a:tc>
                <a:tc>
                  <a:txBody>
                    <a:bodyPr/>
                    <a:lstStyle/>
                    <a:p>
                      <a:r>
                        <a:rPr lang="en-US" sz="1600" dirty="0"/>
                        <a:t>Good for predict True Positive (in case: detect disease (covid-19)</a:t>
                      </a:r>
                      <a:endParaRPr lang="en-ID"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Good for classification tasks (in case for: reducing false positive – people don’t have disease, but predicted have disease)</a:t>
                      </a:r>
                      <a:endParaRPr lang="en-ID"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Good for classification tasks (in case : data have balance class)</a:t>
                      </a:r>
                      <a:endParaRPr lang="en-ID" sz="1600" dirty="0"/>
                    </a:p>
                  </a:txBody>
                  <a:tcPr/>
                </a:tc>
                <a:extLst>
                  <a:ext uri="{0D108BD9-81ED-4DB2-BD59-A6C34878D82A}">
                    <a16:rowId xmlns:a16="http://schemas.microsoft.com/office/drawing/2014/main" val="395878709"/>
                  </a:ext>
                </a:extLst>
              </a:tr>
              <a:tr h="396330">
                <a:tc>
                  <a:txBody>
                    <a:bodyPr/>
                    <a:lstStyle/>
                    <a:p>
                      <a:r>
                        <a:rPr lang="en-US" sz="1600" dirty="0"/>
                        <a:t>Good for data with imbalance class</a:t>
                      </a:r>
                      <a:endParaRPr lang="en-ID"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Good for data with imbalance class</a:t>
                      </a:r>
                      <a:r>
                        <a:rPr lang="en-ID" sz="1600" dirty="0"/>
                        <a:t> (in case: not bad loan and don’t have disease is minority class)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Good for data with imbalance class</a:t>
                      </a:r>
                      <a:r>
                        <a:rPr lang="en-ID" sz="1600" dirty="0"/>
                        <a:t> (in case: have bad loan and disease is minority class)</a:t>
                      </a:r>
                    </a:p>
                  </a:txBody>
                  <a:tcPr/>
                </a:tc>
                <a:tc>
                  <a:txBody>
                    <a:bodyPr/>
                    <a:lstStyle/>
                    <a:p>
                      <a:endParaRPr lang="en-ID" sz="1600" dirty="0"/>
                    </a:p>
                  </a:txBody>
                  <a:tcPr/>
                </a:tc>
                <a:extLst>
                  <a:ext uri="{0D108BD9-81ED-4DB2-BD59-A6C34878D82A}">
                    <a16:rowId xmlns:a16="http://schemas.microsoft.com/office/drawing/2014/main" val="1913852709"/>
                  </a:ext>
                </a:extLst>
              </a:tr>
              <a:tr h="370840">
                <a:tc>
                  <a:txBody>
                    <a:bodyPr/>
                    <a:lstStyle/>
                    <a:p>
                      <a:r>
                        <a:rPr lang="en-US" sz="1600" dirty="0"/>
                        <a:t>Combination of precision and recall (can reduce False Positive and False Negative)</a:t>
                      </a:r>
                      <a:endParaRPr lang="en-ID" sz="1600" dirty="0"/>
                    </a:p>
                  </a:txBody>
                  <a:tcPr/>
                </a:tc>
                <a:tc>
                  <a:txBody>
                    <a:bodyPr/>
                    <a:lstStyle/>
                    <a:p>
                      <a:endParaRPr lang="en-ID" sz="1600" dirty="0"/>
                    </a:p>
                  </a:txBody>
                  <a:tcPr/>
                </a:tc>
                <a:tc>
                  <a:txBody>
                    <a:bodyPr/>
                    <a:lstStyle/>
                    <a:p>
                      <a:endParaRPr lang="en-ID" sz="1600" dirty="0"/>
                    </a:p>
                  </a:txBody>
                  <a:tcPr/>
                </a:tc>
                <a:tc>
                  <a:txBody>
                    <a:bodyPr/>
                    <a:lstStyle/>
                    <a:p>
                      <a:endParaRPr lang="en-ID" sz="1600" dirty="0"/>
                    </a:p>
                  </a:txBody>
                  <a:tcPr/>
                </a:tc>
                <a:extLst>
                  <a:ext uri="{0D108BD9-81ED-4DB2-BD59-A6C34878D82A}">
                    <a16:rowId xmlns:a16="http://schemas.microsoft.com/office/drawing/2014/main" val="1050534467"/>
                  </a:ext>
                </a:extLst>
              </a:tr>
            </a:tbl>
          </a:graphicData>
        </a:graphic>
      </p:graphicFrame>
    </p:spTree>
    <p:extLst>
      <p:ext uri="{BB962C8B-B14F-4D97-AF65-F5344CB8AC3E}">
        <p14:creationId xmlns:p14="http://schemas.microsoft.com/office/powerpoint/2010/main" val="387873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422119"/>
            <a:ext cx="10515600" cy="1325563"/>
          </a:xfrm>
        </p:spPr>
        <p:txBody>
          <a:bodyPr>
            <a:normAutofit/>
          </a:bodyPr>
          <a:lstStyle/>
          <a:p>
            <a:r>
              <a:rPr lang="en-US" dirty="0"/>
              <a:t>COMPARING</a:t>
            </a:r>
            <a:br>
              <a:rPr lang="en-US" dirty="0"/>
            </a:br>
            <a:r>
              <a:rPr lang="en-US" dirty="0"/>
              <a:t>MODEL</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 name="Table 8">
            <a:extLst>
              <a:ext uri="{FF2B5EF4-FFF2-40B4-BE49-F238E27FC236}">
                <a16:creationId xmlns:a16="http://schemas.microsoft.com/office/drawing/2014/main" id="{AB267579-642E-44B8-9AC0-9A2747A316EE}"/>
              </a:ext>
            </a:extLst>
          </p:cNvPr>
          <p:cNvGraphicFramePr>
            <a:graphicFrameLocks noGrp="1"/>
          </p:cNvGraphicFramePr>
          <p:nvPr>
            <p:extLst>
              <p:ext uri="{D42A27DB-BD31-4B8C-83A1-F6EECF244321}">
                <p14:modId xmlns:p14="http://schemas.microsoft.com/office/powerpoint/2010/main" val="1751616278"/>
              </p:ext>
            </p:extLst>
          </p:nvPr>
        </p:nvGraphicFramePr>
        <p:xfrm>
          <a:off x="228600" y="1823978"/>
          <a:ext cx="11734801" cy="4589943"/>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3505875852"/>
                    </a:ext>
                  </a:extLst>
                </a:gridCol>
                <a:gridCol w="1196174">
                  <a:extLst>
                    <a:ext uri="{9D8B030D-6E8A-4147-A177-3AD203B41FA5}">
                      <a16:colId xmlns:a16="http://schemas.microsoft.com/office/drawing/2014/main" val="2688253165"/>
                    </a:ext>
                  </a:extLst>
                </a:gridCol>
                <a:gridCol w="1550391">
                  <a:extLst>
                    <a:ext uri="{9D8B030D-6E8A-4147-A177-3AD203B41FA5}">
                      <a16:colId xmlns:a16="http://schemas.microsoft.com/office/drawing/2014/main" val="4156413141"/>
                    </a:ext>
                  </a:extLst>
                </a:gridCol>
                <a:gridCol w="1608897">
                  <a:extLst>
                    <a:ext uri="{9D8B030D-6E8A-4147-A177-3AD203B41FA5}">
                      <a16:colId xmlns:a16="http://schemas.microsoft.com/office/drawing/2014/main" val="2452537322"/>
                    </a:ext>
                  </a:extLst>
                </a:gridCol>
                <a:gridCol w="1413879">
                  <a:extLst>
                    <a:ext uri="{9D8B030D-6E8A-4147-A177-3AD203B41FA5}">
                      <a16:colId xmlns:a16="http://schemas.microsoft.com/office/drawing/2014/main" val="119124306"/>
                    </a:ext>
                  </a:extLst>
                </a:gridCol>
                <a:gridCol w="4009660">
                  <a:extLst>
                    <a:ext uri="{9D8B030D-6E8A-4147-A177-3AD203B41FA5}">
                      <a16:colId xmlns:a16="http://schemas.microsoft.com/office/drawing/2014/main" val="2984351568"/>
                    </a:ext>
                  </a:extLst>
                </a:gridCol>
              </a:tblGrid>
              <a:tr h="702376">
                <a:tc>
                  <a:txBody>
                    <a:bodyPr/>
                    <a:lstStyle/>
                    <a:p>
                      <a:endParaRPr lang="en-ID" sz="1200" dirty="0"/>
                    </a:p>
                  </a:txBody>
                  <a:tcPr marL="70167" marR="70167" marT="35084" marB="35084" anchor="ctr"/>
                </a:tc>
                <a:tc>
                  <a:txBody>
                    <a:bodyPr/>
                    <a:lstStyle/>
                    <a:p>
                      <a:r>
                        <a:rPr lang="en-US" sz="1200" dirty="0"/>
                        <a:t>f1-score</a:t>
                      </a:r>
                      <a:endParaRPr lang="en-ID" sz="1200" dirty="0"/>
                    </a:p>
                  </a:txBody>
                  <a:tcPr marL="70167" marR="70167" marT="35084" marB="35084" anchor="ctr"/>
                </a:tc>
                <a:tc>
                  <a:txBody>
                    <a:bodyPr/>
                    <a:lstStyle/>
                    <a:p>
                      <a:r>
                        <a:rPr lang="en-US" sz="1200" dirty="0"/>
                        <a:t>Weighted avg</a:t>
                      </a:r>
                    </a:p>
                    <a:p>
                      <a:r>
                        <a:rPr lang="en-US" sz="1200" dirty="0"/>
                        <a:t>(f1-score)</a:t>
                      </a:r>
                      <a:endParaRPr lang="en-ID" sz="1200" dirty="0"/>
                    </a:p>
                  </a:txBody>
                  <a:tcPr marL="70167" marR="70167" marT="35084" marB="35084" anchor="ctr"/>
                </a:tc>
                <a:tc>
                  <a:txBody>
                    <a:bodyPr/>
                    <a:lstStyle/>
                    <a:p>
                      <a:r>
                        <a:rPr lang="en-US" sz="1200" dirty="0"/>
                        <a:t>Core Function</a:t>
                      </a:r>
                      <a:endParaRPr lang="en-ID" sz="1200" dirty="0"/>
                    </a:p>
                  </a:txBody>
                  <a:tcPr marL="70167" marR="70167" marT="35084" marB="35084" anchor="ctr"/>
                </a:tc>
                <a:tc>
                  <a:txBody>
                    <a:bodyPr/>
                    <a:lstStyle/>
                    <a:p>
                      <a:r>
                        <a:rPr lang="en-US" sz="1200" dirty="0"/>
                        <a:t>Training Speed</a:t>
                      </a:r>
                      <a:endParaRPr lang="en-ID" sz="1200" dirty="0"/>
                    </a:p>
                  </a:txBody>
                  <a:tcPr marL="70167" marR="70167" marT="35084" marB="35084" anchor="ctr"/>
                </a:tc>
                <a:tc>
                  <a:txBody>
                    <a:bodyPr/>
                    <a:lstStyle/>
                    <a:p>
                      <a:r>
                        <a:rPr lang="en-US" sz="1200" dirty="0"/>
                        <a:t>Model Complexity</a:t>
                      </a:r>
                      <a:endParaRPr lang="en-ID" sz="1200" dirty="0"/>
                    </a:p>
                  </a:txBody>
                  <a:tcPr marL="70167" marR="70167" marT="35084" marB="35084" anchor="ctr"/>
                </a:tc>
                <a:extLst>
                  <a:ext uri="{0D108BD9-81ED-4DB2-BD59-A6C34878D82A}">
                    <a16:rowId xmlns:a16="http://schemas.microsoft.com/office/drawing/2014/main" val="1759746412"/>
                  </a:ext>
                </a:extLst>
              </a:tr>
              <a:tr h="802626">
                <a:tc>
                  <a:txBody>
                    <a:bodyPr/>
                    <a:lstStyle/>
                    <a:p>
                      <a:r>
                        <a:rPr lang="en-US" sz="1200" dirty="0"/>
                        <a:t>Convolutional Neural Network (CNN)</a:t>
                      </a:r>
                      <a:endParaRPr lang="en-ID" sz="1200" dirty="0"/>
                    </a:p>
                  </a:txBody>
                  <a:tcPr marL="70167" marR="70167" marT="35084" marB="35084" anchor="ctr"/>
                </a:tc>
                <a:tc>
                  <a:txBody>
                    <a:bodyPr/>
                    <a:lstStyle/>
                    <a:p>
                      <a:r>
                        <a:rPr lang="en-US" sz="1200" dirty="0"/>
                        <a:t>Label 0: 80%</a:t>
                      </a:r>
                    </a:p>
                    <a:p>
                      <a:r>
                        <a:rPr lang="en-US" sz="1200" dirty="0"/>
                        <a:t>Label 1: 73%</a:t>
                      </a:r>
                    </a:p>
                    <a:p>
                      <a:r>
                        <a:rPr lang="en-US" sz="1200" dirty="0"/>
                        <a:t>Label 2: 91%</a:t>
                      </a:r>
                      <a:endParaRPr lang="en-ID" sz="1200" dirty="0"/>
                    </a:p>
                  </a:txBody>
                  <a:tcPr marL="70167" marR="70167" marT="35084" marB="35084" anchor="ctr"/>
                </a:tc>
                <a:tc>
                  <a:txBody>
                    <a:bodyPr/>
                    <a:lstStyle/>
                    <a:p>
                      <a:pPr algn="ctr"/>
                      <a:r>
                        <a:rPr lang="en-US" sz="1200" dirty="0"/>
                        <a:t>85%</a:t>
                      </a:r>
                      <a:endParaRPr lang="en-ID" sz="1200" dirty="0"/>
                    </a:p>
                  </a:txBody>
                  <a:tcPr marL="70167" marR="70167" marT="35084" marB="35084" anchor="ctr"/>
                </a:tc>
                <a:tc>
                  <a:txBody>
                    <a:bodyPr/>
                    <a:lstStyle/>
                    <a:p>
                      <a:r>
                        <a:rPr lang="en-US" sz="1200" dirty="0"/>
                        <a:t>Image Classification</a:t>
                      </a:r>
                      <a:endParaRPr lang="en-ID" sz="1200" dirty="0"/>
                    </a:p>
                  </a:txBody>
                  <a:tcPr marL="70167" marR="70167" marT="35084" marB="35084" anchor="ctr"/>
                </a:tc>
                <a:tc>
                  <a:txBody>
                    <a:bodyPr/>
                    <a:lstStyle/>
                    <a:p>
                      <a:r>
                        <a:rPr lang="en-US" sz="1200" dirty="0"/>
                        <a:t>Faster than LSTM</a:t>
                      </a:r>
                      <a:endParaRPr lang="en-ID" sz="1200" dirty="0"/>
                    </a:p>
                  </a:txBody>
                  <a:tcPr marL="70167" marR="70167" marT="35084" marB="350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*uses a one-dimensional convolution layer and a relatively simpler flatten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*CNN can be used to handle text or </a:t>
                      </a:r>
                      <a:r>
                        <a:rPr lang="en-US" sz="1200" b="1" u="sng" dirty="0"/>
                        <a:t>image</a:t>
                      </a:r>
                      <a:r>
                        <a:rPr lang="en-US" sz="1200" dirty="0"/>
                        <a:t> data well, due to its ability to learn more complex and intricate features in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*Conv1D and MaxPooling1D, CNN can maintain relationships between words in a sentence.</a:t>
                      </a:r>
                    </a:p>
                  </a:txBody>
                  <a:tcPr marL="70167" marR="70167" marT="35084" marB="35084" anchor="ctr"/>
                </a:tc>
                <a:extLst>
                  <a:ext uri="{0D108BD9-81ED-4DB2-BD59-A6C34878D82A}">
                    <a16:rowId xmlns:a16="http://schemas.microsoft.com/office/drawing/2014/main" val="3972415607"/>
                  </a:ext>
                </a:extLst>
              </a:tr>
              <a:tr h="599466">
                <a:tc>
                  <a:txBody>
                    <a:bodyPr/>
                    <a:lstStyle/>
                    <a:p>
                      <a:r>
                        <a:rPr lang="en-US" sz="1200" dirty="0"/>
                        <a:t>Long Short Term Memory (LSTM)</a:t>
                      </a:r>
                      <a:endParaRPr lang="en-ID" sz="1200" dirty="0"/>
                    </a:p>
                  </a:txBody>
                  <a:tcPr marL="70167" marR="70167" marT="35084" marB="35084" anchor="ctr"/>
                </a:tc>
                <a:tc>
                  <a:txBody>
                    <a:bodyPr/>
                    <a:lstStyle/>
                    <a:p>
                      <a:r>
                        <a:rPr lang="en-US" sz="1200" dirty="0"/>
                        <a:t>Label 0: 83%</a:t>
                      </a:r>
                    </a:p>
                    <a:p>
                      <a:r>
                        <a:rPr lang="en-US" sz="1200" dirty="0"/>
                        <a:t>Label 1: 76%</a:t>
                      </a:r>
                    </a:p>
                    <a:p>
                      <a:r>
                        <a:rPr lang="en-US" sz="1200" dirty="0"/>
                        <a:t>Label 2: 91%</a:t>
                      </a:r>
                      <a:endParaRPr lang="en-ID" sz="1200" dirty="0"/>
                    </a:p>
                  </a:txBody>
                  <a:tcPr marL="70167" marR="70167" marT="35084" marB="35084" anchor="ctr"/>
                </a:tc>
                <a:tc>
                  <a:txBody>
                    <a:bodyPr/>
                    <a:lstStyle/>
                    <a:p>
                      <a:pPr algn="ctr"/>
                      <a:r>
                        <a:rPr lang="en-US" sz="1200" dirty="0"/>
                        <a:t>87%</a:t>
                      </a:r>
                      <a:endParaRPr lang="en-ID" sz="1200" dirty="0"/>
                    </a:p>
                  </a:txBody>
                  <a:tcPr marL="70167" marR="70167" marT="35084" marB="35084" anchor="ctr"/>
                </a:tc>
                <a:tc>
                  <a:txBody>
                    <a:bodyPr/>
                    <a:lstStyle/>
                    <a:p>
                      <a:r>
                        <a:rPr lang="en-US" sz="1200" dirty="0"/>
                        <a:t>Text Classification</a:t>
                      </a:r>
                      <a:endParaRPr lang="en-ID" sz="1200" dirty="0"/>
                    </a:p>
                  </a:txBody>
                  <a:tcPr marL="70167" marR="70167" marT="35084" marB="35084" anchor="ctr"/>
                </a:tc>
                <a:tc>
                  <a:txBody>
                    <a:bodyPr/>
                    <a:lstStyle/>
                    <a:p>
                      <a:r>
                        <a:rPr lang="en-US" sz="1200" dirty="0"/>
                        <a:t>Slower than CNN</a:t>
                      </a:r>
                      <a:endParaRPr lang="en-ID" sz="1200" dirty="0"/>
                    </a:p>
                  </a:txBody>
                  <a:tcPr marL="70167" marR="70167" marT="35084" marB="350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*has more parameters because it uses LSTM layers and more complex layers such as dropout and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D" sz="1200" dirty="0"/>
                    </a:p>
                    <a:p>
                      <a:r>
                        <a:rPr lang="en-US" sz="1200" dirty="0"/>
                        <a:t>*LSTM has an advantage in recognizing more complex patterns and is better able to handle problems with longer texts.</a:t>
                      </a:r>
                    </a:p>
                  </a:txBody>
                  <a:tcPr marL="70167" marR="70167" marT="35084" marB="35084" anchor="ctr"/>
                </a:tc>
                <a:extLst>
                  <a:ext uri="{0D108BD9-81ED-4DB2-BD59-A6C34878D82A}">
                    <a16:rowId xmlns:a16="http://schemas.microsoft.com/office/drawing/2014/main" val="1007915169"/>
                  </a:ext>
                </a:extLst>
              </a:tr>
              <a:tr h="1004031">
                <a:tc>
                  <a:txBody>
                    <a:bodyPr/>
                    <a:lstStyle/>
                    <a:p>
                      <a:r>
                        <a:rPr lang="en-US" sz="1200" dirty="0"/>
                        <a:t>Feed Forward</a:t>
                      </a:r>
                    </a:p>
                    <a:p>
                      <a:r>
                        <a:rPr lang="en-US" sz="1200" dirty="0"/>
                        <a:t>Neural Network (FFNN)</a:t>
                      </a:r>
                      <a:endParaRPr lang="en-ID" sz="1200" dirty="0"/>
                    </a:p>
                  </a:txBody>
                  <a:tcPr marL="70167" marR="70167" marT="35084" marB="35084" anchor="ctr"/>
                </a:tc>
                <a:tc>
                  <a:txBody>
                    <a:bodyPr/>
                    <a:lstStyle/>
                    <a:p>
                      <a:r>
                        <a:rPr lang="en-US" sz="1200" dirty="0"/>
                        <a:t>Label 0: 77%</a:t>
                      </a:r>
                    </a:p>
                    <a:p>
                      <a:r>
                        <a:rPr lang="en-US" sz="1200" dirty="0"/>
                        <a:t>Label 1: 67%</a:t>
                      </a:r>
                    </a:p>
                    <a:p>
                      <a:r>
                        <a:rPr lang="en-US" sz="1200" dirty="0"/>
                        <a:t>Label 2: 89%</a:t>
                      </a:r>
                      <a:endParaRPr lang="en-ID" sz="1200" dirty="0"/>
                    </a:p>
                  </a:txBody>
                  <a:tcPr marL="70167" marR="70167" marT="35084" marB="35084" anchor="ctr"/>
                </a:tc>
                <a:tc>
                  <a:txBody>
                    <a:bodyPr/>
                    <a:lstStyle/>
                    <a:p>
                      <a:pPr algn="ctr"/>
                      <a:r>
                        <a:rPr lang="en-US" sz="1200" dirty="0"/>
                        <a:t>83%</a:t>
                      </a:r>
                      <a:endParaRPr lang="en-ID" sz="1200" dirty="0"/>
                    </a:p>
                  </a:txBody>
                  <a:tcPr marL="70167" marR="70167" marT="35084" marB="35084" anchor="ctr"/>
                </a:tc>
                <a:tc>
                  <a:txBody>
                    <a:bodyPr/>
                    <a:lstStyle/>
                    <a:p>
                      <a:endParaRPr lang="en-ID" sz="1200" dirty="0"/>
                    </a:p>
                  </a:txBody>
                  <a:tcPr marL="70167" marR="70167" marT="35084" marB="35084" anchor="ctr"/>
                </a:tc>
                <a:tc>
                  <a:txBody>
                    <a:bodyPr/>
                    <a:lstStyle/>
                    <a:p>
                      <a:r>
                        <a:rPr lang="en-US" sz="1200" dirty="0"/>
                        <a:t>Same with CNN</a:t>
                      </a:r>
                      <a:endParaRPr lang="en-ID" sz="1200" dirty="0"/>
                    </a:p>
                  </a:txBody>
                  <a:tcPr marL="70167" marR="70167" marT="35084" marB="35084" anchor="ctr"/>
                </a:tc>
                <a:tc>
                  <a:txBody>
                    <a:bodyPr/>
                    <a:lstStyle/>
                    <a:p>
                      <a:r>
                        <a:rPr lang="en-US" sz="1200" dirty="0"/>
                        <a:t>The FFNN only consists of the Embedding, Flatten, and Dense layers which are relatively simpler compared to the other two models.</a:t>
                      </a:r>
                    </a:p>
                  </a:txBody>
                  <a:tcPr marL="70167" marR="70167" marT="35084" marB="35084" anchor="ctr"/>
                </a:tc>
                <a:extLst>
                  <a:ext uri="{0D108BD9-81ED-4DB2-BD59-A6C34878D82A}">
                    <a16:rowId xmlns:a16="http://schemas.microsoft.com/office/drawing/2014/main" val="4081770182"/>
                  </a:ext>
                </a:extLst>
              </a:tr>
            </a:tbl>
          </a:graphicData>
        </a:graphic>
      </p:graphicFrame>
      <p:sp>
        <p:nvSpPr>
          <p:cNvPr id="43" name="TextBox 42">
            <a:extLst>
              <a:ext uri="{FF2B5EF4-FFF2-40B4-BE49-F238E27FC236}">
                <a16:creationId xmlns:a16="http://schemas.microsoft.com/office/drawing/2014/main" id="{1AF9C5D0-3E1B-4FEB-91F2-30A995FF06A3}"/>
              </a:ext>
            </a:extLst>
          </p:cNvPr>
          <p:cNvSpPr txBox="1"/>
          <p:nvPr/>
        </p:nvSpPr>
        <p:spPr>
          <a:xfrm>
            <a:off x="2161929" y="1113348"/>
            <a:ext cx="2864182"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Based on Validation Data</a:t>
            </a:r>
            <a:endParaRPr lang="en-ID" sz="2000" b="1" dirty="0"/>
          </a:p>
        </p:txBody>
      </p:sp>
      <p:sp>
        <p:nvSpPr>
          <p:cNvPr id="10" name="TextBox 9">
            <a:extLst>
              <a:ext uri="{FF2B5EF4-FFF2-40B4-BE49-F238E27FC236}">
                <a16:creationId xmlns:a16="http://schemas.microsoft.com/office/drawing/2014/main" id="{3748F43D-D7CE-4213-B359-D318016D6204}"/>
              </a:ext>
            </a:extLst>
          </p:cNvPr>
          <p:cNvSpPr txBox="1"/>
          <p:nvPr/>
        </p:nvSpPr>
        <p:spPr>
          <a:xfrm>
            <a:off x="228600" y="6483544"/>
            <a:ext cx="8437461" cy="276999"/>
          </a:xfrm>
          <a:prstGeom prst="rect">
            <a:avLst/>
          </a:prstGeom>
          <a:noFill/>
        </p:spPr>
        <p:txBody>
          <a:bodyPr wrap="square" rtlCol="0">
            <a:spAutoFit/>
          </a:bodyPr>
          <a:lstStyle/>
          <a:p>
            <a:r>
              <a:rPr lang="en-US" sz="1200" b="1" dirty="0"/>
              <a:t>*In terms of complexity, the three models have different architectures and use different layers</a:t>
            </a:r>
            <a:endParaRPr lang="en-US" sz="1200" dirty="0"/>
          </a:p>
        </p:txBody>
      </p:sp>
    </p:spTree>
    <p:extLst>
      <p:ext uri="{BB962C8B-B14F-4D97-AF65-F5344CB8AC3E}">
        <p14:creationId xmlns:p14="http://schemas.microsoft.com/office/powerpoint/2010/main" val="3778759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BA45-3F40-4125-B3E6-B8E228F0F42D}"/>
              </a:ext>
            </a:extLst>
          </p:cNvPr>
          <p:cNvSpPr>
            <a:spLocks noGrp="1"/>
          </p:cNvSpPr>
          <p:nvPr>
            <p:ph type="title"/>
          </p:nvPr>
        </p:nvSpPr>
        <p:spPr>
          <a:xfrm>
            <a:off x="0" y="569017"/>
            <a:ext cx="10515600" cy="1325563"/>
          </a:xfrm>
        </p:spPr>
        <p:txBody>
          <a:bodyPr>
            <a:normAutofit/>
          </a:bodyPr>
          <a:lstStyle/>
          <a:p>
            <a:r>
              <a:rPr lang="en-US" dirty="0"/>
              <a:t>CONCLUSION FOR</a:t>
            </a:r>
            <a:br>
              <a:rPr lang="en-US" dirty="0"/>
            </a:br>
            <a:r>
              <a:rPr lang="en-US" dirty="0"/>
              <a:t>MODELING</a:t>
            </a:r>
            <a:endParaRPr lang="en-ID" dirty="0"/>
          </a:p>
        </p:txBody>
      </p:sp>
      <p:cxnSp>
        <p:nvCxnSpPr>
          <p:cNvPr id="6" name="Straight Connector 5">
            <a:extLst>
              <a:ext uri="{FF2B5EF4-FFF2-40B4-BE49-F238E27FC236}">
                <a16:creationId xmlns:a16="http://schemas.microsoft.com/office/drawing/2014/main" id="{D4B6520D-EA6B-46CC-85B8-93D63A083277}"/>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923EE39-CE8A-435B-8EA4-3FA2789B59A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6CAF8CA7-B877-4158-AED1-D5FCEF284CA5}"/>
              </a:ext>
              <a:ext uri="{C183D7F6-B498-43B3-948B-1728B52AA6E4}">
                <adec:decorative xmlns:adec="http://schemas.microsoft.com/office/drawing/2017/decorative" val="1"/>
              </a:ext>
            </a:extLst>
          </p:cNvPr>
          <p:cNvCxnSpPr>
            <a:cxnSpLocks/>
          </p:cNvCxnSpPr>
          <p:nvPr/>
        </p:nvCxnSpPr>
        <p:spPr>
          <a:xfrm>
            <a:off x="0" y="455521"/>
            <a:ext cx="396109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 name="Table 8">
            <a:extLst>
              <a:ext uri="{FF2B5EF4-FFF2-40B4-BE49-F238E27FC236}">
                <a16:creationId xmlns:a16="http://schemas.microsoft.com/office/drawing/2014/main" id="{AB267579-642E-44B8-9AC0-9A2747A316EE}"/>
              </a:ext>
            </a:extLst>
          </p:cNvPr>
          <p:cNvGraphicFramePr>
            <a:graphicFrameLocks noGrp="1"/>
          </p:cNvGraphicFramePr>
          <p:nvPr>
            <p:extLst>
              <p:ext uri="{D42A27DB-BD31-4B8C-83A1-F6EECF244321}">
                <p14:modId xmlns:p14="http://schemas.microsoft.com/office/powerpoint/2010/main" val="4127162268"/>
              </p:ext>
            </p:extLst>
          </p:nvPr>
        </p:nvGraphicFramePr>
        <p:xfrm>
          <a:off x="1696451" y="3509882"/>
          <a:ext cx="8819149" cy="2052704"/>
        </p:xfrm>
        <a:graphic>
          <a:graphicData uri="http://schemas.openxmlformats.org/drawingml/2006/table">
            <a:tbl>
              <a:tblPr firstRow="1" bandRow="1">
                <a:tableStyleId>{5C22544A-7EE6-4342-B048-85BDC9FD1C3A}</a:tableStyleId>
              </a:tblPr>
              <a:tblGrid>
                <a:gridCol w="1469858">
                  <a:extLst>
                    <a:ext uri="{9D8B030D-6E8A-4147-A177-3AD203B41FA5}">
                      <a16:colId xmlns:a16="http://schemas.microsoft.com/office/drawing/2014/main" val="3505875852"/>
                    </a:ext>
                  </a:extLst>
                </a:gridCol>
                <a:gridCol w="898970">
                  <a:extLst>
                    <a:ext uri="{9D8B030D-6E8A-4147-A177-3AD203B41FA5}">
                      <a16:colId xmlns:a16="http://schemas.microsoft.com/office/drawing/2014/main" val="2688253165"/>
                    </a:ext>
                  </a:extLst>
                </a:gridCol>
                <a:gridCol w="1165178">
                  <a:extLst>
                    <a:ext uri="{9D8B030D-6E8A-4147-A177-3AD203B41FA5}">
                      <a16:colId xmlns:a16="http://schemas.microsoft.com/office/drawing/2014/main" val="4156413141"/>
                    </a:ext>
                  </a:extLst>
                </a:gridCol>
                <a:gridCol w="1209147">
                  <a:extLst>
                    <a:ext uri="{9D8B030D-6E8A-4147-A177-3AD203B41FA5}">
                      <a16:colId xmlns:a16="http://schemas.microsoft.com/office/drawing/2014/main" val="2452537322"/>
                    </a:ext>
                  </a:extLst>
                </a:gridCol>
                <a:gridCol w="1062584">
                  <a:extLst>
                    <a:ext uri="{9D8B030D-6E8A-4147-A177-3AD203B41FA5}">
                      <a16:colId xmlns:a16="http://schemas.microsoft.com/office/drawing/2014/main" val="119124306"/>
                    </a:ext>
                  </a:extLst>
                </a:gridCol>
                <a:gridCol w="3013412">
                  <a:extLst>
                    <a:ext uri="{9D8B030D-6E8A-4147-A177-3AD203B41FA5}">
                      <a16:colId xmlns:a16="http://schemas.microsoft.com/office/drawing/2014/main" val="2984351568"/>
                    </a:ext>
                  </a:extLst>
                </a:gridCol>
              </a:tblGrid>
              <a:tr h="702376">
                <a:tc>
                  <a:txBody>
                    <a:bodyPr/>
                    <a:lstStyle/>
                    <a:p>
                      <a:endParaRPr lang="en-ID" sz="1200" dirty="0"/>
                    </a:p>
                  </a:txBody>
                  <a:tcPr marL="70167" marR="70167" marT="35084" marB="35084" anchor="ctr"/>
                </a:tc>
                <a:tc>
                  <a:txBody>
                    <a:bodyPr/>
                    <a:lstStyle/>
                    <a:p>
                      <a:r>
                        <a:rPr lang="en-US" sz="1200" dirty="0"/>
                        <a:t>f1-score</a:t>
                      </a:r>
                      <a:endParaRPr lang="en-ID" sz="1200" dirty="0"/>
                    </a:p>
                  </a:txBody>
                  <a:tcPr marL="70167" marR="70167" marT="35084" marB="35084" anchor="ctr"/>
                </a:tc>
                <a:tc>
                  <a:txBody>
                    <a:bodyPr/>
                    <a:lstStyle/>
                    <a:p>
                      <a:r>
                        <a:rPr lang="en-US" sz="1200" dirty="0"/>
                        <a:t>Weighted avg</a:t>
                      </a:r>
                    </a:p>
                    <a:p>
                      <a:r>
                        <a:rPr lang="en-US" sz="1200" dirty="0"/>
                        <a:t>(f1-score)</a:t>
                      </a:r>
                      <a:endParaRPr lang="en-ID" sz="1200" dirty="0"/>
                    </a:p>
                  </a:txBody>
                  <a:tcPr marL="70167" marR="70167" marT="35084" marB="35084" anchor="ctr"/>
                </a:tc>
                <a:tc>
                  <a:txBody>
                    <a:bodyPr/>
                    <a:lstStyle/>
                    <a:p>
                      <a:r>
                        <a:rPr lang="en-US" sz="1200" dirty="0"/>
                        <a:t>Core Function</a:t>
                      </a:r>
                      <a:endParaRPr lang="en-ID" sz="1200" dirty="0"/>
                    </a:p>
                  </a:txBody>
                  <a:tcPr marL="70167" marR="70167" marT="35084" marB="35084" anchor="ctr"/>
                </a:tc>
                <a:tc>
                  <a:txBody>
                    <a:bodyPr/>
                    <a:lstStyle/>
                    <a:p>
                      <a:r>
                        <a:rPr lang="en-US" sz="1200" dirty="0"/>
                        <a:t>Training Speed</a:t>
                      </a:r>
                      <a:endParaRPr lang="en-ID" sz="1200" dirty="0"/>
                    </a:p>
                  </a:txBody>
                  <a:tcPr marL="70167" marR="70167" marT="35084" marB="35084" anchor="ctr"/>
                </a:tc>
                <a:tc>
                  <a:txBody>
                    <a:bodyPr/>
                    <a:lstStyle/>
                    <a:p>
                      <a:r>
                        <a:rPr lang="en-US" sz="1200" dirty="0"/>
                        <a:t>Model Complexity</a:t>
                      </a:r>
                      <a:endParaRPr lang="en-ID" sz="1200" dirty="0"/>
                    </a:p>
                  </a:txBody>
                  <a:tcPr marL="70167" marR="70167" marT="35084" marB="35084" anchor="ctr"/>
                </a:tc>
                <a:extLst>
                  <a:ext uri="{0D108BD9-81ED-4DB2-BD59-A6C34878D82A}">
                    <a16:rowId xmlns:a16="http://schemas.microsoft.com/office/drawing/2014/main" val="1759746412"/>
                  </a:ext>
                </a:extLst>
              </a:tr>
              <a:tr h="599466">
                <a:tc>
                  <a:txBody>
                    <a:bodyPr/>
                    <a:lstStyle/>
                    <a:p>
                      <a:r>
                        <a:rPr lang="en-US" sz="1200" dirty="0"/>
                        <a:t>Long Short Term Memory (LSTM)</a:t>
                      </a:r>
                      <a:endParaRPr lang="en-ID" sz="1200" dirty="0"/>
                    </a:p>
                  </a:txBody>
                  <a:tcPr marL="70167" marR="70167" marT="35084" marB="35084" anchor="ctr"/>
                </a:tc>
                <a:tc>
                  <a:txBody>
                    <a:bodyPr/>
                    <a:lstStyle/>
                    <a:p>
                      <a:r>
                        <a:rPr lang="en-US" sz="1200" dirty="0"/>
                        <a:t>Label 0: 83%</a:t>
                      </a:r>
                    </a:p>
                    <a:p>
                      <a:r>
                        <a:rPr lang="en-US" sz="1200" dirty="0"/>
                        <a:t>Label 1: 76%</a:t>
                      </a:r>
                    </a:p>
                    <a:p>
                      <a:r>
                        <a:rPr lang="en-US" sz="1200" dirty="0"/>
                        <a:t>Label 2: 91%</a:t>
                      </a:r>
                      <a:endParaRPr lang="en-ID" sz="1200" dirty="0"/>
                    </a:p>
                  </a:txBody>
                  <a:tcPr marL="70167" marR="70167" marT="35084" marB="35084" anchor="ctr"/>
                </a:tc>
                <a:tc>
                  <a:txBody>
                    <a:bodyPr/>
                    <a:lstStyle/>
                    <a:p>
                      <a:pPr algn="ctr"/>
                      <a:r>
                        <a:rPr lang="en-US" sz="1200" dirty="0"/>
                        <a:t>87%</a:t>
                      </a:r>
                      <a:endParaRPr lang="en-ID" sz="1200" dirty="0"/>
                    </a:p>
                  </a:txBody>
                  <a:tcPr marL="70167" marR="70167" marT="35084" marB="35084" anchor="ctr"/>
                </a:tc>
                <a:tc>
                  <a:txBody>
                    <a:bodyPr/>
                    <a:lstStyle/>
                    <a:p>
                      <a:r>
                        <a:rPr lang="en-US" sz="1200" dirty="0"/>
                        <a:t>Text Classification</a:t>
                      </a:r>
                      <a:endParaRPr lang="en-ID" sz="1200" dirty="0"/>
                    </a:p>
                  </a:txBody>
                  <a:tcPr marL="70167" marR="70167" marT="35084" marB="35084" anchor="ctr"/>
                </a:tc>
                <a:tc>
                  <a:txBody>
                    <a:bodyPr/>
                    <a:lstStyle/>
                    <a:p>
                      <a:r>
                        <a:rPr lang="en-US" sz="1200" dirty="0"/>
                        <a:t>Slower than CNN</a:t>
                      </a:r>
                      <a:endParaRPr lang="en-ID" sz="1200" dirty="0"/>
                    </a:p>
                  </a:txBody>
                  <a:tcPr marL="70167" marR="70167" marT="35084" marB="3508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*has more parameters because it uses LSTM layers and more complex layers such as dropout and regularization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D" sz="1200" dirty="0"/>
                    </a:p>
                    <a:p>
                      <a:r>
                        <a:rPr lang="en-US" sz="1200" dirty="0"/>
                        <a:t>*LSTM has an advantage in recognizing more complex patterns and is better able to handle problems with longer texts.</a:t>
                      </a:r>
                    </a:p>
                  </a:txBody>
                  <a:tcPr marL="70167" marR="70167" marT="35084" marB="35084" anchor="ctr"/>
                </a:tc>
                <a:extLst>
                  <a:ext uri="{0D108BD9-81ED-4DB2-BD59-A6C34878D82A}">
                    <a16:rowId xmlns:a16="http://schemas.microsoft.com/office/drawing/2014/main" val="1007915169"/>
                  </a:ext>
                </a:extLst>
              </a:tr>
            </a:tbl>
          </a:graphicData>
        </a:graphic>
      </p:graphicFrame>
      <p:sp>
        <p:nvSpPr>
          <p:cNvPr id="43" name="TextBox 42">
            <a:extLst>
              <a:ext uri="{FF2B5EF4-FFF2-40B4-BE49-F238E27FC236}">
                <a16:creationId xmlns:a16="http://schemas.microsoft.com/office/drawing/2014/main" id="{1AF9C5D0-3E1B-4FEB-91F2-30A995FF06A3}"/>
              </a:ext>
            </a:extLst>
          </p:cNvPr>
          <p:cNvSpPr txBox="1"/>
          <p:nvPr/>
        </p:nvSpPr>
        <p:spPr>
          <a:xfrm>
            <a:off x="3334748" y="1275518"/>
            <a:ext cx="2864182" cy="400110"/>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000" b="1" dirty="0"/>
              <a:t>Based on Validation Data</a:t>
            </a:r>
            <a:endParaRPr lang="en-ID" sz="2000" b="1" dirty="0"/>
          </a:p>
        </p:txBody>
      </p:sp>
      <p:sp>
        <p:nvSpPr>
          <p:cNvPr id="11" name="Rectangle 10">
            <a:extLst>
              <a:ext uri="{FF2B5EF4-FFF2-40B4-BE49-F238E27FC236}">
                <a16:creationId xmlns:a16="http://schemas.microsoft.com/office/drawing/2014/main" id="{D3162FD2-50BC-410A-81D4-CB097336C592}"/>
              </a:ext>
            </a:extLst>
          </p:cNvPr>
          <p:cNvSpPr/>
          <p:nvPr/>
        </p:nvSpPr>
        <p:spPr>
          <a:xfrm>
            <a:off x="4894131" y="2201544"/>
            <a:ext cx="2403738" cy="954107"/>
          </a:xfrm>
          <a:prstGeom prst="rect">
            <a:avLst/>
          </a:prstGeom>
          <a:noFill/>
        </p:spPr>
        <p:txBody>
          <a:bodyPr wrap="square" lIns="91440" tIns="45720" rIns="91440" bIns="45720">
            <a:spAutoFit/>
          </a:bodyPr>
          <a:lstStyle/>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We decide to choose LSTM!</a:t>
            </a:r>
            <a:endPar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830891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24F51-B857-43B5-AE75-30B1F9DD73FD}"/>
              </a:ext>
            </a:extLst>
          </p:cNvPr>
          <p:cNvSpPr>
            <a:spLocks noGrp="1"/>
          </p:cNvSpPr>
          <p:nvPr>
            <p:ph type="title"/>
          </p:nvPr>
        </p:nvSpPr>
        <p:spPr/>
        <p:txBody>
          <a:bodyPr/>
          <a:lstStyle/>
          <a:p>
            <a:r>
              <a:rPr lang="en-US" dirty="0"/>
              <a:t>API AND DOCUMENTATION</a:t>
            </a:r>
            <a:endParaRPr lang="en-ID" dirty="0"/>
          </a:p>
        </p:txBody>
      </p:sp>
      <p:pic>
        <p:nvPicPr>
          <p:cNvPr id="5" name="Picture 4">
            <a:extLst>
              <a:ext uri="{FF2B5EF4-FFF2-40B4-BE49-F238E27FC236}">
                <a16:creationId xmlns:a16="http://schemas.microsoft.com/office/drawing/2014/main" id="{430951F4-11A6-49C0-8CF6-B26262AD4C63}"/>
              </a:ext>
            </a:extLst>
          </p:cNvPr>
          <p:cNvPicPr>
            <a:picLocks noChangeAspect="1"/>
          </p:cNvPicPr>
          <p:nvPr/>
        </p:nvPicPr>
        <p:blipFill>
          <a:blip r:embed="rId2"/>
          <a:stretch>
            <a:fillRect/>
          </a:stretch>
        </p:blipFill>
        <p:spPr>
          <a:xfrm>
            <a:off x="549449" y="2512193"/>
            <a:ext cx="5179433" cy="2913431"/>
          </a:xfrm>
          <a:prstGeom prst="rect">
            <a:avLst/>
          </a:prstGeom>
          <a:ln>
            <a:solidFill>
              <a:schemeClr val="accent1"/>
            </a:solidFill>
          </a:ln>
        </p:spPr>
      </p:pic>
      <p:pic>
        <p:nvPicPr>
          <p:cNvPr id="6" name="Picture 5">
            <a:extLst>
              <a:ext uri="{FF2B5EF4-FFF2-40B4-BE49-F238E27FC236}">
                <a16:creationId xmlns:a16="http://schemas.microsoft.com/office/drawing/2014/main" id="{48698BE7-53B1-49ED-BC2F-2ED33A44A7D3}"/>
              </a:ext>
            </a:extLst>
          </p:cNvPr>
          <p:cNvPicPr>
            <a:picLocks noChangeAspect="1"/>
          </p:cNvPicPr>
          <p:nvPr/>
        </p:nvPicPr>
        <p:blipFill>
          <a:blip r:embed="rId3"/>
          <a:stretch>
            <a:fillRect/>
          </a:stretch>
        </p:blipFill>
        <p:spPr>
          <a:xfrm>
            <a:off x="6387950" y="2512193"/>
            <a:ext cx="5177600" cy="2912400"/>
          </a:xfrm>
          <a:prstGeom prst="rect">
            <a:avLst/>
          </a:prstGeom>
          <a:ln>
            <a:solidFill>
              <a:schemeClr val="accent1"/>
            </a:solidFill>
          </a:ln>
        </p:spPr>
      </p:pic>
      <p:sp>
        <p:nvSpPr>
          <p:cNvPr id="7" name="TextBox 6">
            <a:extLst>
              <a:ext uri="{FF2B5EF4-FFF2-40B4-BE49-F238E27FC236}">
                <a16:creationId xmlns:a16="http://schemas.microsoft.com/office/drawing/2014/main" id="{1BD8FE25-1750-4811-9DCE-E1E6E13C9223}"/>
              </a:ext>
            </a:extLst>
          </p:cNvPr>
          <p:cNvSpPr txBox="1"/>
          <p:nvPr/>
        </p:nvSpPr>
        <p:spPr>
          <a:xfrm>
            <a:off x="2760696" y="2069432"/>
            <a:ext cx="756938" cy="369332"/>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HTML</a:t>
            </a:r>
            <a:endParaRPr lang="en-ID" b="1" dirty="0"/>
          </a:p>
        </p:txBody>
      </p:sp>
      <p:sp>
        <p:nvSpPr>
          <p:cNvPr id="8" name="TextBox 7">
            <a:extLst>
              <a:ext uri="{FF2B5EF4-FFF2-40B4-BE49-F238E27FC236}">
                <a16:creationId xmlns:a16="http://schemas.microsoft.com/office/drawing/2014/main" id="{831369D9-A2E4-4277-8C67-56BFA0DFB630}"/>
              </a:ext>
            </a:extLst>
          </p:cNvPr>
          <p:cNvSpPr txBox="1"/>
          <p:nvPr/>
        </p:nvSpPr>
        <p:spPr>
          <a:xfrm>
            <a:off x="8332984" y="2069432"/>
            <a:ext cx="1287532" cy="369332"/>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Swagger UI</a:t>
            </a:r>
            <a:endParaRPr lang="en-ID" b="1" dirty="0"/>
          </a:p>
        </p:txBody>
      </p:sp>
    </p:spTree>
    <p:extLst>
      <p:ext uri="{BB962C8B-B14F-4D97-AF65-F5344CB8AC3E}">
        <p14:creationId xmlns:p14="http://schemas.microsoft.com/office/powerpoint/2010/main" val="1900693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Goals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829043" y="2667573"/>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260921"/>
            <a:ext cx="1371600" cy="492443"/>
          </a:xfrm>
          <a:prstGeom prst="rect">
            <a:avLst/>
          </a:prstGeom>
        </p:spPr>
        <p:txBody>
          <a:bodyPr wrap="square" lIns="0" tIns="0" rIns="0" bIns="0">
            <a:spAutoFit/>
          </a:bodyPr>
          <a:lstStyle/>
          <a:p>
            <a:pPr algn="ctr"/>
            <a:r>
              <a:rPr lang="en-US" sz="1600" b="1" dirty="0">
                <a:solidFill>
                  <a:schemeClr val="bg1"/>
                </a:solidFill>
              </a:rPr>
              <a:t>EXPLORATORY DATA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181268" y="2241671"/>
            <a:ext cx="1493711" cy="738664"/>
          </a:xfrm>
          <a:prstGeom prst="rect">
            <a:avLst/>
          </a:prstGeom>
        </p:spPr>
        <p:txBody>
          <a:bodyPr wrap="square" lIns="0" tIns="0" rIns="0" bIns="0">
            <a:spAutoFit/>
          </a:bodyPr>
          <a:lstStyle/>
          <a:p>
            <a:pPr algn="ctr"/>
            <a:r>
              <a:rPr lang="en-US" sz="1600" b="1" dirty="0">
                <a:solidFill>
                  <a:schemeClr val="bg1"/>
                </a:solidFill>
              </a:rPr>
              <a:t>PREPROCESSING DATA FOR MODELING</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260921"/>
            <a:ext cx="1371600" cy="246221"/>
          </a:xfrm>
          <a:prstGeom prst="rect">
            <a:avLst/>
          </a:prstGeom>
        </p:spPr>
        <p:txBody>
          <a:bodyPr wrap="square" lIns="0" tIns="0" rIns="0" bIns="0">
            <a:spAutoFit/>
          </a:bodyPr>
          <a:lstStyle/>
          <a:p>
            <a:pPr algn="ctr"/>
            <a:r>
              <a:rPr lang="en-US" sz="1600" b="1" dirty="0">
                <a:solidFill>
                  <a:schemeClr val="bg1"/>
                </a:solidFill>
              </a:rPr>
              <a:t>BUILD MODEL</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232036"/>
            <a:ext cx="1371600" cy="492443"/>
          </a:xfrm>
          <a:prstGeom prst="rect">
            <a:avLst/>
          </a:prstGeom>
        </p:spPr>
        <p:txBody>
          <a:bodyPr wrap="square" lIns="0" tIns="0" rIns="0" bIns="0">
            <a:spAutoFit/>
          </a:bodyPr>
          <a:lstStyle/>
          <a:p>
            <a:pPr algn="ctr"/>
            <a:r>
              <a:rPr lang="en-US" sz="1600" b="1" dirty="0">
                <a:solidFill>
                  <a:schemeClr val="bg1"/>
                </a:solidFill>
              </a:rPr>
              <a:t>MODEL EVALUATION</a:t>
            </a:r>
          </a:p>
        </p:txBody>
      </p:sp>
      <p:sp>
        <p:nvSpPr>
          <p:cNvPr id="50" name="Rectangle 49">
            <a:extLst>
              <a:ext uri="{FF2B5EF4-FFF2-40B4-BE49-F238E27FC236}">
                <a16:creationId xmlns:a16="http://schemas.microsoft.com/office/drawing/2014/main" id="{D668C4B5-BCEC-465A-ADA5-6A054B15F7A3}"/>
              </a:ext>
            </a:extLst>
          </p:cNvPr>
          <p:cNvSpPr/>
          <p:nvPr/>
        </p:nvSpPr>
        <p:spPr>
          <a:xfrm>
            <a:off x="9523185" y="2260921"/>
            <a:ext cx="1752042" cy="492443"/>
          </a:xfrm>
          <a:prstGeom prst="rect">
            <a:avLst/>
          </a:prstGeom>
        </p:spPr>
        <p:txBody>
          <a:bodyPr wrap="square" lIns="0" tIns="0" rIns="0" bIns="0">
            <a:spAutoFit/>
          </a:bodyPr>
          <a:lstStyle/>
          <a:p>
            <a:pPr algn="ctr"/>
            <a:r>
              <a:rPr lang="en-US" sz="1600" b="1" dirty="0">
                <a:solidFill>
                  <a:schemeClr val="bg1"/>
                </a:solidFill>
              </a:rPr>
              <a:t>BUILD API AND THE DOCUMENTATION</a:t>
            </a:r>
          </a:p>
        </p:txBody>
      </p:sp>
      <p:sp>
        <p:nvSpPr>
          <p:cNvPr id="51" name="Rectangle 50">
            <a:extLst>
              <a:ext uri="{FF2B5EF4-FFF2-40B4-BE49-F238E27FC236}">
                <a16:creationId xmlns:a16="http://schemas.microsoft.com/office/drawing/2014/main" id="{8AA18108-5B8B-4147-84A7-D30A16BEC4EA}"/>
              </a:ext>
            </a:extLst>
          </p:cNvPr>
          <p:cNvSpPr/>
          <p:nvPr/>
        </p:nvSpPr>
        <p:spPr>
          <a:xfrm>
            <a:off x="795652" y="3027964"/>
            <a:ext cx="1900524" cy="1441677"/>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sz="1400" dirty="0" err="1">
                <a:solidFill>
                  <a:schemeClr val="bg1"/>
                </a:solidFill>
                <a:cs typeface="Segoe UI" panose="020B0502040204020203" pitchFamily="34" charset="0"/>
              </a:rPr>
              <a:t>Wordcloud</a:t>
            </a:r>
            <a:endParaRPr lang="en-US" sz="1400" dirty="0">
              <a:solidFill>
                <a:schemeClr val="bg1"/>
              </a:solidFill>
              <a:cs typeface="Segoe UI" panose="020B0502040204020203" pitchFamily="34" charset="0"/>
            </a:endParaRPr>
          </a:p>
          <a:p>
            <a:pPr marL="285750" indent="-285750">
              <a:lnSpc>
                <a:spcPts val="1900"/>
              </a:lnSpc>
              <a:buFont typeface="Arial" panose="020B0604020202020204" pitchFamily="34" charset="0"/>
              <a:buChar char="•"/>
            </a:pPr>
            <a:r>
              <a:rPr lang="en-US" sz="1400" dirty="0">
                <a:solidFill>
                  <a:schemeClr val="bg1"/>
                </a:solidFill>
                <a:cs typeface="Segoe UI" panose="020B0502040204020203" pitchFamily="34" charset="0"/>
              </a:rPr>
              <a:t>Word frequency</a:t>
            </a:r>
          </a:p>
          <a:p>
            <a:pPr marL="285750" indent="-285750">
              <a:lnSpc>
                <a:spcPts val="1900"/>
              </a:lnSpc>
              <a:buFont typeface="Arial" panose="020B0604020202020204" pitchFamily="34" charset="0"/>
              <a:buChar char="•"/>
            </a:pPr>
            <a:r>
              <a:rPr lang="en-US" sz="1400" dirty="0">
                <a:solidFill>
                  <a:schemeClr val="bg1"/>
                </a:solidFill>
                <a:cs typeface="Segoe UI" panose="020B0502040204020203" pitchFamily="34" charset="0"/>
              </a:rPr>
              <a:t>Data distribution</a:t>
            </a:r>
          </a:p>
          <a:p>
            <a:pPr marL="285750" indent="-285750">
              <a:lnSpc>
                <a:spcPts val="1900"/>
              </a:lnSpc>
              <a:buFont typeface="Arial" panose="020B0604020202020204" pitchFamily="34" charset="0"/>
              <a:buChar char="•"/>
            </a:pPr>
            <a:r>
              <a:rPr lang="en-US" sz="1400" dirty="0">
                <a:solidFill>
                  <a:schemeClr val="bg1"/>
                </a:solidFill>
                <a:cs typeface="Segoe UI" panose="020B0502040204020203" pitchFamily="34" charset="0"/>
              </a:rPr>
              <a:t>Analyze data from total word and total character</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027964"/>
            <a:ext cx="1752042" cy="71070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How can text data be utilized for training a model?</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027964"/>
            <a:ext cx="1752042" cy="1685333"/>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How to build model with the best accuracy to predict sentiment from text data using Deep Learning Architecture (CNN and RNN)?</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2768075"/>
            <a:ext cx="1752042" cy="3147272"/>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Knowing how well the model can be used to accurately predict values on new data (Validation and Test) using evaluation metrics, namely accuracy, precision, recall, F1-score, and area under the ROC curve?</a:t>
            </a:r>
          </a:p>
          <a:p>
            <a:pPr algn="ctr">
              <a:lnSpc>
                <a:spcPts val="1900"/>
              </a:lnSpc>
            </a:pPr>
            <a:endParaRPr lang="en-US" sz="1400" dirty="0">
              <a:solidFill>
                <a:schemeClr val="bg1"/>
              </a:solidFill>
              <a:cs typeface="Segoe UI" panose="020B0502040204020203" pitchFamily="34" charset="0"/>
            </a:endParaRPr>
          </a:p>
          <a:p>
            <a:pPr algn="ctr">
              <a:lnSpc>
                <a:spcPts val="1900"/>
              </a:lnSpc>
            </a:pPr>
            <a:endParaRPr lang="en-US" sz="1400" dirty="0">
              <a:solidFill>
                <a:schemeClr val="bg1"/>
              </a:solidFill>
              <a:cs typeface="Segoe UI" panose="020B0502040204020203" pitchFamily="34" charset="0"/>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027964"/>
            <a:ext cx="1752042" cy="1685333"/>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Building an API that can perform data preprocessing and sentiment analysis using Flask, and documenting it with Swagger UI.</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845342" y="1746006"/>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022897" y="1751287"/>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7323641" y="1676019"/>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8" name="Freeform 4344" descr="Icon of wrench. ">
            <a:extLst>
              <a:ext uri="{FF2B5EF4-FFF2-40B4-BE49-F238E27FC236}">
                <a16:creationId xmlns:a16="http://schemas.microsoft.com/office/drawing/2014/main" id="{DCC07541-605B-42F6-8C78-985C696B5EB6}"/>
              </a:ext>
            </a:extLst>
          </p:cNvPr>
          <p:cNvSpPr>
            <a:spLocks/>
          </p:cNvSpPr>
          <p:nvPr/>
        </p:nvSpPr>
        <p:spPr bwMode="auto">
          <a:xfrm>
            <a:off x="9478029" y="1744806"/>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4344" descr="Icon of wrench. ">
            <a:extLst>
              <a:ext uri="{FF2B5EF4-FFF2-40B4-BE49-F238E27FC236}">
                <a16:creationId xmlns:a16="http://schemas.microsoft.com/office/drawing/2014/main" id="{2DAB7140-5C6F-4FDA-AFFC-9182D0C99969}"/>
              </a:ext>
            </a:extLst>
          </p:cNvPr>
          <p:cNvSpPr>
            <a:spLocks/>
          </p:cNvSpPr>
          <p:nvPr/>
        </p:nvSpPr>
        <p:spPr bwMode="auto">
          <a:xfrm>
            <a:off x="5141569" y="1751287"/>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2569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Research Flow</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104507" y="2737710"/>
            <a:ext cx="1944968" cy="19449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SENTIMENT</a:t>
            </a:r>
          </a:p>
          <a:p>
            <a:pPr algn="ctr"/>
            <a:r>
              <a:rPr lang="en-US" b="1" dirty="0">
                <a:latin typeface="+mj-lt"/>
              </a:rPr>
              <a:t>ANALYSIS</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 API AND THE DOCUMENTATION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EVALUATION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968783"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BUILD MODEL USING</a:t>
            </a:r>
          </a:p>
          <a:p>
            <a:pPr algn="ctr"/>
            <a:r>
              <a:rPr lang="en-US" sz="1600" dirty="0"/>
              <a:t>CNN AND RNN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CLEANSING DATA</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EXPLORATORY DATA</a:t>
            </a:r>
          </a:p>
          <a:p>
            <a:pPr algn="ctr"/>
            <a:r>
              <a:rPr lang="en-US" sz="1600" dirty="0"/>
              <a:t>ANALYSIS (EDA)</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279492" y="5154978"/>
            <a:ext cx="3764640"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PREPROCESSING DATA FOR MODELING </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 name="Connector: Curved 2">
            <a:extLst>
              <a:ext uri="{FF2B5EF4-FFF2-40B4-BE49-F238E27FC236}">
                <a16:creationId xmlns:a16="http://schemas.microsoft.com/office/drawing/2014/main" id="{932E3939-8C2B-482E-A924-02BDA39FCE73}"/>
              </a:ext>
            </a:extLst>
          </p:cNvPr>
          <p:cNvCxnSpPr>
            <a:cxnSpLocks/>
            <a:stCxn id="25" idx="2"/>
            <a:endCxn id="27" idx="0"/>
          </p:cNvCxnSpPr>
          <p:nvPr/>
        </p:nvCxnSpPr>
        <p:spPr>
          <a:xfrm rot="5400000">
            <a:off x="2553312" y="2470150"/>
            <a:ext cx="979853" cy="7493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7380B0E4-B975-4365-B053-43BDB3DAA978}"/>
              </a:ext>
            </a:extLst>
          </p:cNvPr>
          <p:cNvCxnSpPr>
            <a:cxnSpLocks/>
            <a:stCxn id="27" idx="2"/>
            <a:endCxn id="29" idx="0"/>
          </p:cNvCxnSpPr>
          <p:nvPr/>
        </p:nvCxnSpPr>
        <p:spPr>
          <a:xfrm rot="16200000" flipH="1">
            <a:off x="2375573" y="4368739"/>
            <a:ext cx="1079254" cy="49322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827AB6EC-956E-4994-B4BB-860E4EFB3306}"/>
              </a:ext>
            </a:extLst>
          </p:cNvPr>
          <p:cNvCxnSpPr>
            <a:cxnSpLocks/>
            <a:stCxn id="30" idx="5"/>
            <a:endCxn id="22" idx="3"/>
          </p:cNvCxnSpPr>
          <p:nvPr/>
        </p:nvCxnSpPr>
        <p:spPr>
          <a:xfrm rot="16200000" flipH="1">
            <a:off x="6096000" y="4983514"/>
            <a:ext cx="12700" cy="1748462"/>
          </a:xfrm>
          <a:prstGeom prst="curvedConnector3">
            <a:avLst>
              <a:gd name="adj1" fmla="val 28837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ED571C1B-B16F-4964-B2DD-42485D278DEF}"/>
              </a:ext>
            </a:extLst>
          </p:cNvPr>
          <p:cNvCxnSpPr>
            <a:cxnSpLocks/>
            <a:stCxn id="21" idx="0"/>
            <a:endCxn id="19" idx="2"/>
          </p:cNvCxnSpPr>
          <p:nvPr/>
        </p:nvCxnSpPr>
        <p:spPr>
          <a:xfrm rot="5400000" flipH="1" flipV="1">
            <a:off x="8686138" y="4317703"/>
            <a:ext cx="1079254" cy="59529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8B6E7C42-EEA2-4FF8-AA01-FB57935AE114}"/>
              </a:ext>
            </a:extLst>
          </p:cNvPr>
          <p:cNvCxnSpPr>
            <a:cxnSpLocks/>
            <a:stCxn id="19" idx="0"/>
            <a:endCxn id="16" idx="2"/>
          </p:cNvCxnSpPr>
          <p:nvPr/>
        </p:nvCxnSpPr>
        <p:spPr>
          <a:xfrm rot="16200000" flipV="1">
            <a:off x="8658837" y="2470151"/>
            <a:ext cx="979853" cy="7493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C362970-59E5-470C-A064-A141E9A05BC6}"/>
              </a:ext>
            </a:extLst>
          </p:cNvPr>
          <p:cNvCxnSpPr>
            <a:cxnSpLocks/>
            <a:stCxn id="20" idx="3"/>
            <a:endCxn id="30" idx="6"/>
          </p:cNvCxnSpPr>
          <p:nvPr/>
        </p:nvCxnSpPr>
        <p:spPr>
          <a:xfrm flipH="1">
            <a:off x="5359400" y="4037494"/>
            <a:ext cx="2268495" cy="1487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016BE8DC-E242-44EB-9C8C-513CC97E5A62}"/>
              </a:ext>
              <a:ext uri="{C183D7F6-B498-43B3-948B-1728B52AA6E4}">
                <adec:decorative xmlns:adec="http://schemas.microsoft.com/office/drawing/2017/decorative" val="1"/>
              </a:ext>
            </a:extLst>
          </p:cNvPr>
          <p:cNvSpPr/>
          <p:nvPr/>
        </p:nvSpPr>
        <p:spPr>
          <a:xfrm rot="19587911">
            <a:off x="5920911" y="4711283"/>
            <a:ext cx="1637447" cy="240901"/>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IF NOT GOOD</a:t>
            </a:r>
          </a:p>
        </p:txBody>
      </p:sp>
    </p:spTree>
    <p:extLst>
      <p:ext uri="{BB962C8B-B14F-4D97-AF65-F5344CB8AC3E}">
        <p14:creationId xmlns:p14="http://schemas.microsoft.com/office/powerpoint/2010/main" val="3299715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What Data and Tools</a:t>
            </a:r>
          </a:p>
          <a:p>
            <a:pPr algn="ctr"/>
            <a:r>
              <a:rPr lang="en-US" sz="2800" b="1" dirty="0">
                <a:solidFill>
                  <a:schemeClr val="tx1">
                    <a:lumMod val="75000"/>
                    <a:lumOff val="25000"/>
                  </a:schemeClr>
                </a:solidFill>
              </a:rPr>
              <a:t>We Use?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 name="Table 4">
            <a:extLst>
              <a:ext uri="{FF2B5EF4-FFF2-40B4-BE49-F238E27FC236}">
                <a16:creationId xmlns:a16="http://schemas.microsoft.com/office/drawing/2014/main" id="{FC0FB361-D61A-4B37-A3D4-714AAF23829F}"/>
              </a:ext>
            </a:extLst>
          </p:cNvPr>
          <p:cNvGraphicFramePr>
            <a:graphicFrameLocks noGrp="1"/>
          </p:cNvGraphicFramePr>
          <p:nvPr>
            <p:extLst>
              <p:ext uri="{D42A27DB-BD31-4B8C-83A1-F6EECF244321}">
                <p14:modId xmlns:p14="http://schemas.microsoft.com/office/powerpoint/2010/main" val="55385939"/>
              </p:ext>
            </p:extLst>
          </p:nvPr>
        </p:nvGraphicFramePr>
        <p:xfrm>
          <a:off x="1700345" y="1722920"/>
          <a:ext cx="3858545" cy="1828800"/>
        </p:xfrm>
        <a:graphic>
          <a:graphicData uri="http://schemas.openxmlformats.org/drawingml/2006/table">
            <a:tbl>
              <a:tblPr firstRow="1" bandRow="1">
                <a:tableStyleId>{5C22544A-7EE6-4342-B048-85BDC9FD1C3A}</a:tableStyleId>
              </a:tblPr>
              <a:tblGrid>
                <a:gridCol w="1159193">
                  <a:extLst>
                    <a:ext uri="{9D8B030D-6E8A-4147-A177-3AD203B41FA5}">
                      <a16:colId xmlns:a16="http://schemas.microsoft.com/office/drawing/2014/main" val="763528168"/>
                    </a:ext>
                  </a:extLst>
                </a:gridCol>
                <a:gridCol w="2699352">
                  <a:extLst>
                    <a:ext uri="{9D8B030D-6E8A-4147-A177-3AD203B41FA5}">
                      <a16:colId xmlns:a16="http://schemas.microsoft.com/office/drawing/2014/main" val="731952905"/>
                    </a:ext>
                  </a:extLst>
                </a:gridCol>
              </a:tblGrid>
              <a:tr h="336884">
                <a:tc>
                  <a:txBody>
                    <a:bodyPr/>
                    <a:lstStyle/>
                    <a:p>
                      <a:pPr algn="ctr"/>
                      <a:r>
                        <a:rPr lang="en-US" dirty="0"/>
                        <a:t>tweets</a:t>
                      </a:r>
                      <a:endParaRPr lang="en-ID" dirty="0"/>
                    </a:p>
                  </a:txBody>
                  <a:tcPr/>
                </a:tc>
                <a:tc>
                  <a:txBody>
                    <a:bodyPr/>
                    <a:lstStyle/>
                    <a:p>
                      <a:pPr algn="ctr"/>
                      <a:r>
                        <a:rPr lang="en-US" dirty="0"/>
                        <a:t>labels</a:t>
                      </a:r>
                      <a:endParaRPr lang="en-ID" dirty="0"/>
                    </a:p>
                  </a:txBody>
                  <a:tcPr/>
                </a:tc>
                <a:extLst>
                  <a:ext uri="{0D108BD9-81ED-4DB2-BD59-A6C34878D82A}">
                    <a16:rowId xmlns:a16="http://schemas.microsoft.com/office/drawing/2014/main" val="896740486"/>
                  </a:ext>
                </a:extLst>
              </a:tr>
              <a:tr h="336884">
                <a:tc>
                  <a:txBody>
                    <a:bodyPr/>
                    <a:lstStyle/>
                    <a:p>
                      <a:pPr algn="ctr"/>
                      <a:r>
                        <a:rPr lang="en-US" dirty="0"/>
                        <a:t>Text data</a:t>
                      </a:r>
                      <a:endParaRPr lang="en-ID" dirty="0"/>
                    </a:p>
                  </a:txBody>
                  <a:tcPr/>
                </a:tc>
                <a:tc>
                  <a:txBody>
                    <a:bodyPr/>
                    <a:lstStyle/>
                    <a:p>
                      <a:pPr algn="ctr"/>
                      <a:r>
                        <a:rPr lang="en-US" dirty="0"/>
                        <a:t>Contain sentiment labels</a:t>
                      </a:r>
                      <a:endParaRPr lang="en-ID" dirty="0"/>
                    </a:p>
                  </a:txBody>
                  <a:tcPr/>
                </a:tc>
                <a:extLst>
                  <a:ext uri="{0D108BD9-81ED-4DB2-BD59-A6C34878D82A}">
                    <a16:rowId xmlns:a16="http://schemas.microsoft.com/office/drawing/2014/main" val="3658308171"/>
                  </a:ext>
                </a:extLst>
              </a:tr>
              <a:tr h="336884">
                <a:tc>
                  <a:txBody>
                    <a:bodyPr/>
                    <a:lstStyle/>
                    <a:p>
                      <a:pPr algn="ctr"/>
                      <a:r>
                        <a:rPr lang="en-US" dirty="0"/>
                        <a:t>Text data</a:t>
                      </a:r>
                      <a:endParaRPr lang="en-ID"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Contain sentiment labels</a:t>
                      </a:r>
                      <a:endParaRPr lang="en-ID" dirty="0"/>
                    </a:p>
                  </a:txBody>
                  <a:tcPr/>
                </a:tc>
                <a:extLst>
                  <a:ext uri="{0D108BD9-81ED-4DB2-BD59-A6C34878D82A}">
                    <a16:rowId xmlns:a16="http://schemas.microsoft.com/office/drawing/2014/main" val="3178429257"/>
                  </a:ext>
                </a:extLst>
              </a:tr>
              <a:tr h="336884">
                <a:tc>
                  <a:txBody>
                    <a:bodyPr/>
                    <a:lstStyle/>
                    <a:p>
                      <a:pPr algn="ctr"/>
                      <a:r>
                        <a:rPr lang="en-US" dirty="0"/>
                        <a:t>Text data</a:t>
                      </a:r>
                      <a:endParaRPr lang="en-ID" dirty="0"/>
                    </a:p>
                  </a:txBody>
                  <a:tcPr/>
                </a:tc>
                <a:tc>
                  <a:txBody>
                    <a:bodyPr/>
                    <a:lstStyle/>
                    <a:p>
                      <a:pPr algn="ctr"/>
                      <a:r>
                        <a:rPr lang="en-US" dirty="0"/>
                        <a:t>Contain sentiment labels</a:t>
                      </a:r>
                      <a:endParaRPr lang="en-ID" dirty="0"/>
                    </a:p>
                  </a:txBody>
                  <a:tcPr/>
                </a:tc>
                <a:extLst>
                  <a:ext uri="{0D108BD9-81ED-4DB2-BD59-A6C34878D82A}">
                    <a16:rowId xmlns:a16="http://schemas.microsoft.com/office/drawing/2014/main" val="705476409"/>
                  </a:ext>
                </a:extLst>
              </a:tr>
              <a:tr h="336884">
                <a:tc>
                  <a:txBody>
                    <a:bodyPr/>
                    <a:lstStyle/>
                    <a:p>
                      <a:pPr algn="ctr"/>
                      <a:r>
                        <a:rPr lang="en-US" dirty="0"/>
                        <a:t>………………</a:t>
                      </a:r>
                      <a:endParaRPr lang="en-ID" dirty="0"/>
                    </a:p>
                  </a:txBody>
                  <a:tcPr/>
                </a:tc>
                <a:tc>
                  <a:txBody>
                    <a:bodyPr/>
                    <a:lstStyle/>
                    <a:p>
                      <a:pPr algn="ctr"/>
                      <a:r>
                        <a:rPr lang="en-US" dirty="0"/>
                        <a:t>……………….</a:t>
                      </a:r>
                      <a:endParaRPr lang="en-ID" dirty="0"/>
                    </a:p>
                  </a:txBody>
                  <a:tcPr/>
                </a:tc>
                <a:extLst>
                  <a:ext uri="{0D108BD9-81ED-4DB2-BD59-A6C34878D82A}">
                    <a16:rowId xmlns:a16="http://schemas.microsoft.com/office/drawing/2014/main" val="922779651"/>
                  </a:ext>
                </a:extLst>
              </a:tr>
            </a:tbl>
          </a:graphicData>
        </a:graphic>
      </p:graphicFrame>
      <p:graphicFrame>
        <p:nvGraphicFramePr>
          <p:cNvPr id="35" name="Table 4">
            <a:extLst>
              <a:ext uri="{FF2B5EF4-FFF2-40B4-BE49-F238E27FC236}">
                <a16:creationId xmlns:a16="http://schemas.microsoft.com/office/drawing/2014/main" id="{89B2E9F1-BBB7-4AEE-B48A-0575C1067A1B}"/>
              </a:ext>
            </a:extLst>
          </p:cNvPr>
          <p:cNvGraphicFramePr>
            <a:graphicFrameLocks noGrp="1"/>
          </p:cNvGraphicFramePr>
          <p:nvPr>
            <p:extLst>
              <p:ext uri="{D42A27DB-BD31-4B8C-83A1-F6EECF244321}">
                <p14:modId xmlns:p14="http://schemas.microsoft.com/office/powerpoint/2010/main" val="1585960537"/>
              </p:ext>
            </p:extLst>
          </p:nvPr>
        </p:nvGraphicFramePr>
        <p:xfrm>
          <a:off x="6559499" y="1722920"/>
          <a:ext cx="3858545" cy="1828800"/>
        </p:xfrm>
        <a:graphic>
          <a:graphicData uri="http://schemas.openxmlformats.org/drawingml/2006/table">
            <a:tbl>
              <a:tblPr firstRow="1" bandRow="1">
                <a:tableStyleId>{5C22544A-7EE6-4342-B048-85BDC9FD1C3A}</a:tableStyleId>
              </a:tblPr>
              <a:tblGrid>
                <a:gridCol w="1159193">
                  <a:extLst>
                    <a:ext uri="{9D8B030D-6E8A-4147-A177-3AD203B41FA5}">
                      <a16:colId xmlns:a16="http://schemas.microsoft.com/office/drawing/2014/main" val="763528168"/>
                    </a:ext>
                  </a:extLst>
                </a:gridCol>
                <a:gridCol w="2699352">
                  <a:extLst>
                    <a:ext uri="{9D8B030D-6E8A-4147-A177-3AD203B41FA5}">
                      <a16:colId xmlns:a16="http://schemas.microsoft.com/office/drawing/2014/main" val="731952905"/>
                    </a:ext>
                  </a:extLst>
                </a:gridCol>
              </a:tblGrid>
              <a:tr h="336884">
                <a:tc>
                  <a:txBody>
                    <a:bodyPr/>
                    <a:lstStyle/>
                    <a:p>
                      <a:pPr algn="ctr"/>
                      <a:r>
                        <a:rPr lang="en-US" dirty="0"/>
                        <a:t>tweets</a:t>
                      </a:r>
                      <a:endParaRPr lang="en-ID" dirty="0"/>
                    </a:p>
                  </a:txBody>
                  <a:tcPr/>
                </a:tc>
                <a:tc>
                  <a:txBody>
                    <a:bodyPr/>
                    <a:lstStyle/>
                    <a:p>
                      <a:pPr algn="ctr"/>
                      <a:r>
                        <a:rPr lang="en-US" dirty="0"/>
                        <a:t>labels</a:t>
                      </a:r>
                      <a:endParaRPr lang="en-ID" dirty="0"/>
                    </a:p>
                  </a:txBody>
                  <a:tcPr/>
                </a:tc>
                <a:extLst>
                  <a:ext uri="{0D108BD9-81ED-4DB2-BD59-A6C34878D82A}">
                    <a16:rowId xmlns:a16="http://schemas.microsoft.com/office/drawing/2014/main" val="896740486"/>
                  </a:ext>
                </a:extLst>
              </a:tr>
              <a:tr h="336884">
                <a:tc>
                  <a:txBody>
                    <a:bodyPr/>
                    <a:lstStyle/>
                    <a:p>
                      <a:pPr algn="ctr"/>
                      <a:r>
                        <a:rPr lang="en-US" dirty="0"/>
                        <a:t>Text data</a:t>
                      </a:r>
                      <a:endParaRPr lang="en-ID" dirty="0"/>
                    </a:p>
                  </a:txBody>
                  <a:tcPr/>
                </a:tc>
                <a:tc>
                  <a:txBody>
                    <a:bodyPr/>
                    <a:lstStyle/>
                    <a:p>
                      <a:pPr algn="ctr"/>
                      <a:r>
                        <a:rPr lang="en-US" dirty="0"/>
                        <a:t>Contain sentiment labels</a:t>
                      </a:r>
                      <a:endParaRPr lang="en-ID" dirty="0"/>
                    </a:p>
                  </a:txBody>
                  <a:tcPr/>
                </a:tc>
                <a:extLst>
                  <a:ext uri="{0D108BD9-81ED-4DB2-BD59-A6C34878D82A}">
                    <a16:rowId xmlns:a16="http://schemas.microsoft.com/office/drawing/2014/main" val="3658308171"/>
                  </a:ext>
                </a:extLst>
              </a:tr>
              <a:tr h="336884">
                <a:tc>
                  <a:txBody>
                    <a:bodyPr/>
                    <a:lstStyle/>
                    <a:p>
                      <a:pPr algn="ctr"/>
                      <a:r>
                        <a:rPr lang="en-US" dirty="0"/>
                        <a:t>Text data</a:t>
                      </a:r>
                      <a:endParaRPr lang="en-ID"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Contain sentiment labels</a:t>
                      </a:r>
                      <a:endParaRPr lang="en-ID" dirty="0"/>
                    </a:p>
                  </a:txBody>
                  <a:tcPr/>
                </a:tc>
                <a:extLst>
                  <a:ext uri="{0D108BD9-81ED-4DB2-BD59-A6C34878D82A}">
                    <a16:rowId xmlns:a16="http://schemas.microsoft.com/office/drawing/2014/main" val="3178429257"/>
                  </a:ext>
                </a:extLst>
              </a:tr>
              <a:tr h="336884">
                <a:tc>
                  <a:txBody>
                    <a:bodyPr/>
                    <a:lstStyle/>
                    <a:p>
                      <a:pPr algn="ctr"/>
                      <a:r>
                        <a:rPr lang="en-US" dirty="0"/>
                        <a:t>Text data</a:t>
                      </a:r>
                      <a:endParaRPr lang="en-ID" dirty="0"/>
                    </a:p>
                  </a:txBody>
                  <a:tcPr/>
                </a:tc>
                <a:tc>
                  <a:txBody>
                    <a:bodyPr/>
                    <a:lstStyle/>
                    <a:p>
                      <a:pPr algn="ctr"/>
                      <a:r>
                        <a:rPr lang="en-US" dirty="0"/>
                        <a:t>Contain sentiment labels</a:t>
                      </a:r>
                      <a:endParaRPr lang="en-ID" dirty="0"/>
                    </a:p>
                  </a:txBody>
                  <a:tcPr/>
                </a:tc>
                <a:extLst>
                  <a:ext uri="{0D108BD9-81ED-4DB2-BD59-A6C34878D82A}">
                    <a16:rowId xmlns:a16="http://schemas.microsoft.com/office/drawing/2014/main" val="705476409"/>
                  </a:ext>
                </a:extLst>
              </a:tr>
              <a:tr h="336884">
                <a:tc>
                  <a:txBody>
                    <a:bodyPr/>
                    <a:lstStyle/>
                    <a:p>
                      <a:pPr algn="ctr"/>
                      <a:r>
                        <a:rPr lang="en-US" dirty="0"/>
                        <a:t>………………</a:t>
                      </a:r>
                      <a:endParaRPr lang="en-ID" dirty="0"/>
                    </a:p>
                  </a:txBody>
                  <a:tcPr/>
                </a:tc>
                <a:tc>
                  <a:txBody>
                    <a:bodyPr/>
                    <a:lstStyle/>
                    <a:p>
                      <a:pPr algn="ctr"/>
                      <a:r>
                        <a:rPr lang="en-US" dirty="0"/>
                        <a:t>……………….</a:t>
                      </a:r>
                      <a:endParaRPr lang="en-ID" dirty="0"/>
                    </a:p>
                  </a:txBody>
                  <a:tcPr/>
                </a:tc>
                <a:extLst>
                  <a:ext uri="{0D108BD9-81ED-4DB2-BD59-A6C34878D82A}">
                    <a16:rowId xmlns:a16="http://schemas.microsoft.com/office/drawing/2014/main" val="922779651"/>
                  </a:ext>
                </a:extLst>
              </a:tr>
            </a:tbl>
          </a:graphicData>
        </a:graphic>
      </p:graphicFrame>
      <p:pic>
        <p:nvPicPr>
          <p:cNvPr id="6" name="Picture 5">
            <a:extLst>
              <a:ext uri="{FF2B5EF4-FFF2-40B4-BE49-F238E27FC236}">
                <a16:creationId xmlns:a16="http://schemas.microsoft.com/office/drawing/2014/main" id="{D53695E0-7298-4CED-8395-3ACAB177E742}"/>
              </a:ext>
            </a:extLst>
          </p:cNvPr>
          <p:cNvPicPr>
            <a:picLocks noChangeAspect="1"/>
          </p:cNvPicPr>
          <p:nvPr/>
        </p:nvPicPr>
        <p:blipFill>
          <a:blip r:embed="rId3"/>
          <a:stretch>
            <a:fillRect/>
          </a:stretch>
        </p:blipFill>
        <p:spPr>
          <a:xfrm>
            <a:off x="7703419" y="1188280"/>
            <a:ext cx="1340369" cy="458548"/>
          </a:xfrm>
          <a:prstGeom prst="rect">
            <a:avLst/>
          </a:prstGeom>
        </p:spPr>
      </p:pic>
      <p:pic>
        <p:nvPicPr>
          <p:cNvPr id="9" name="Picture 8">
            <a:extLst>
              <a:ext uri="{FF2B5EF4-FFF2-40B4-BE49-F238E27FC236}">
                <a16:creationId xmlns:a16="http://schemas.microsoft.com/office/drawing/2014/main" id="{710876B9-A09D-4328-9026-76AE1F990BC6}"/>
              </a:ext>
            </a:extLst>
          </p:cNvPr>
          <p:cNvPicPr>
            <a:picLocks noChangeAspect="1"/>
          </p:cNvPicPr>
          <p:nvPr/>
        </p:nvPicPr>
        <p:blipFill>
          <a:blip r:embed="rId4"/>
          <a:stretch>
            <a:fillRect/>
          </a:stretch>
        </p:blipFill>
        <p:spPr>
          <a:xfrm>
            <a:off x="3160158" y="1174087"/>
            <a:ext cx="1340369" cy="442800"/>
          </a:xfrm>
          <a:prstGeom prst="rect">
            <a:avLst/>
          </a:prstGeom>
        </p:spPr>
      </p:pic>
      <p:sp>
        <p:nvSpPr>
          <p:cNvPr id="12" name="TextBox 11">
            <a:extLst>
              <a:ext uri="{FF2B5EF4-FFF2-40B4-BE49-F238E27FC236}">
                <a16:creationId xmlns:a16="http://schemas.microsoft.com/office/drawing/2014/main" id="{626EDD2C-E98C-4450-BEB6-8D29C2EB71D4}"/>
              </a:ext>
            </a:extLst>
          </p:cNvPr>
          <p:cNvSpPr txBox="1"/>
          <p:nvPr/>
        </p:nvSpPr>
        <p:spPr>
          <a:xfrm>
            <a:off x="1700345" y="3678344"/>
            <a:ext cx="2664512"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panose="020B0604020202020204" pitchFamily="34" charset="0"/>
              <a:buChar char="•"/>
            </a:pPr>
            <a:r>
              <a:rPr lang="en-US" dirty="0"/>
              <a:t>Contain 9900 data text</a:t>
            </a:r>
          </a:p>
          <a:p>
            <a:pPr marL="285750" indent="-285750">
              <a:buFont typeface="Arial" panose="020B0604020202020204" pitchFamily="34" charset="0"/>
              <a:buChar char="•"/>
            </a:pPr>
            <a:r>
              <a:rPr lang="en-US" dirty="0"/>
              <a:t>There is duplicate data</a:t>
            </a:r>
          </a:p>
          <a:p>
            <a:pPr marL="285750" indent="-285750">
              <a:buFont typeface="Arial" panose="020B0604020202020204" pitchFamily="34" charset="0"/>
              <a:buChar char="•"/>
            </a:pPr>
            <a:r>
              <a:rPr lang="en-US" dirty="0"/>
              <a:t>Nothing null</a:t>
            </a:r>
            <a:endParaRPr lang="en-ID" dirty="0"/>
          </a:p>
        </p:txBody>
      </p:sp>
      <p:sp>
        <p:nvSpPr>
          <p:cNvPr id="39" name="TextBox 38">
            <a:extLst>
              <a:ext uri="{FF2B5EF4-FFF2-40B4-BE49-F238E27FC236}">
                <a16:creationId xmlns:a16="http://schemas.microsoft.com/office/drawing/2014/main" id="{A7F58BD7-423A-4A8C-A430-D46CD9200FE0}"/>
              </a:ext>
            </a:extLst>
          </p:cNvPr>
          <p:cNvSpPr txBox="1"/>
          <p:nvPr/>
        </p:nvSpPr>
        <p:spPr>
          <a:xfrm>
            <a:off x="6559499" y="3696253"/>
            <a:ext cx="259077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285750" indent="-285750">
              <a:buFont typeface="Arial" panose="020B0604020202020204" pitchFamily="34" charset="0"/>
              <a:buChar char="•"/>
            </a:pPr>
            <a:r>
              <a:rPr lang="en-US" dirty="0"/>
              <a:t>Contain 1100 data text</a:t>
            </a:r>
          </a:p>
        </p:txBody>
      </p:sp>
      <p:pic>
        <p:nvPicPr>
          <p:cNvPr id="1026" name="Picture 2" descr="Image result for python png">
            <a:extLst>
              <a:ext uri="{FF2B5EF4-FFF2-40B4-BE49-F238E27FC236}">
                <a16:creationId xmlns:a16="http://schemas.microsoft.com/office/drawing/2014/main" id="{BAB875CD-C31D-46A5-BDDD-E2A37640E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998" y="4935983"/>
            <a:ext cx="1065495" cy="10583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lask framework png">
            <a:extLst>
              <a:ext uri="{FF2B5EF4-FFF2-40B4-BE49-F238E27FC236}">
                <a16:creationId xmlns:a16="http://schemas.microsoft.com/office/drawing/2014/main" id="{C40F8F0C-70F5-4A44-A9B5-2257DF5A92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6767" y="5267550"/>
            <a:ext cx="1139228" cy="10792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wagger-ui | Swagger UI is a collection of HTML, Javascript, and CSS ...">
            <a:extLst>
              <a:ext uri="{FF2B5EF4-FFF2-40B4-BE49-F238E27FC236}">
                <a16:creationId xmlns:a16="http://schemas.microsoft.com/office/drawing/2014/main" id="{E692DF43-0DFB-4460-A229-115548BFAC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8209" y="5525410"/>
            <a:ext cx="2118160" cy="5635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eras python png">
            <a:extLst>
              <a:ext uri="{FF2B5EF4-FFF2-40B4-BE49-F238E27FC236}">
                <a16:creationId xmlns:a16="http://schemas.microsoft.com/office/drawing/2014/main" id="{BF897C3A-0047-4312-A28B-AD62D63ED9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4985" y="6163563"/>
            <a:ext cx="1257371" cy="3665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est Python Libraries For Machine Learning | Blogs | Fireblaze AI School">
            <a:extLst>
              <a:ext uri="{FF2B5EF4-FFF2-40B4-BE49-F238E27FC236}">
                <a16:creationId xmlns:a16="http://schemas.microsoft.com/office/drawing/2014/main" id="{F8658063-C350-4045-9FBE-9E54C530BB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9731" y="5965346"/>
            <a:ext cx="2144031" cy="72026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cikit-learn: librerie Python per il Machine Learning - Pulp Learning ...">
            <a:extLst>
              <a:ext uri="{FF2B5EF4-FFF2-40B4-BE49-F238E27FC236}">
                <a16:creationId xmlns:a16="http://schemas.microsoft.com/office/drawing/2014/main" id="{4C5C9025-5AA0-4FDE-977F-809661C184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0095" y="5950027"/>
            <a:ext cx="1065495" cy="573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F79884-4F0B-4640-9223-3D3F0D2250F5}"/>
              </a:ext>
            </a:extLst>
          </p:cNvPr>
          <p:cNvSpPr txBox="1"/>
          <p:nvPr/>
        </p:nvSpPr>
        <p:spPr>
          <a:xfrm>
            <a:off x="6588622" y="4754880"/>
            <a:ext cx="1640193" cy="369332"/>
          </a:xfrm>
          <a:prstGeom prst="rect">
            <a:avLst/>
          </a:prstGeom>
          <a:noFill/>
        </p:spPr>
        <p:txBody>
          <a:bodyPr wrap="none" rtlCol="0">
            <a:spAutoFit/>
          </a:bodyPr>
          <a:lstStyle/>
          <a:p>
            <a:r>
              <a:rPr lang="en-US" dirty="0"/>
              <a:t>API Framework</a:t>
            </a:r>
            <a:endParaRPr lang="en-ID" dirty="0"/>
          </a:p>
        </p:txBody>
      </p:sp>
      <p:sp>
        <p:nvSpPr>
          <p:cNvPr id="20" name="TextBox 19">
            <a:extLst>
              <a:ext uri="{FF2B5EF4-FFF2-40B4-BE49-F238E27FC236}">
                <a16:creationId xmlns:a16="http://schemas.microsoft.com/office/drawing/2014/main" id="{8160C9C1-C5DE-4620-AC26-63A5436AF036}"/>
              </a:ext>
            </a:extLst>
          </p:cNvPr>
          <p:cNvSpPr txBox="1"/>
          <p:nvPr/>
        </p:nvSpPr>
        <p:spPr>
          <a:xfrm>
            <a:off x="8811688" y="4754880"/>
            <a:ext cx="2118160" cy="369332"/>
          </a:xfrm>
          <a:prstGeom prst="rect">
            <a:avLst/>
          </a:prstGeom>
          <a:noFill/>
        </p:spPr>
        <p:txBody>
          <a:bodyPr wrap="square" rtlCol="0">
            <a:spAutoFit/>
          </a:bodyPr>
          <a:lstStyle/>
          <a:p>
            <a:r>
              <a:rPr lang="en-US" dirty="0"/>
              <a:t>API Documentation</a:t>
            </a:r>
            <a:endParaRPr lang="en-ID" dirty="0"/>
          </a:p>
        </p:txBody>
      </p:sp>
    </p:spTree>
    <p:extLst>
      <p:ext uri="{BB962C8B-B14F-4D97-AF65-F5344CB8AC3E}">
        <p14:creationId xmlns:p14="http://schemas.microsoft.com/office/powerpoint/2010/main" val="84376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Title 1">
            <a:extLst>
              <a:ext uri="{FF2B5EF4-FFF2-40B4-BE49-F238E27FC236}">
                <a16:creationId xmlns:a16="http://schemas.microsoft.com/office/drawing/2014/main" id="{B6C008A3-1587-4C3A-8AF0-5C31804D08FD}"/>
              </a:ext>
            </a:extLst>
          </p:cNvPr>
          <p:cNvSpPr txBox="1">
            <a:spLocks/>
          </p:cNvSpPr>
          <p:nvPr/>
        </p:nvSpPr>
        <p:spPr>
          <a:xfrm>
            <a:off x="1555488" y="2013979"/>
            <a:ext cx="9144000" cy="1661993"/>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EXPLORATORY DATA ANALYSIS</a:t>
            </a:r>
            <a:endParaRPr lang="en-US" dirty="0">
              <a:solidFill>
                <a:schemeClr val="accent4"/>
              </a:solidFill>
            </a:endParaRPr>
          </a:p>
        </p:txBody>
      </p:sp>
    </p:spTree>
    <p:extLst>
      <p:ext uri="{BB962C8B-B14F-4D97-AF65-F5344CB8AC3E}">
        <p14:creationId xmlns:p14="http://schemas.microsoft.com/office/powerpoint/2010/main" val="813826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EDA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a:cxnSpLocks/>
          </p:cNvCxnSpPr>
          <p:nvPr/>
        </p:nvCxnSpPr>
        <p:spPr>
          <a:xfrm>
            <a:off x="8987271" y="1860505"/>
            <a:ext cx="1658273"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a:cxnSpLocks/>
          </p:cNvCxnSpPr>
          <p:nvPr/>
        </p:nvCxnSpPr>
        <p:spPr>
          <a:xfrm>
            <a:off x="8979651" y="2863862"/>
            <a:ext cx="1665893"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1E47AC8-8358-4724-91F8-0D1B21FC5F47}"/>
              </a:ext>
            </a:extLst>
          </p:cNvPr>
          <p:cNvSpPr/>
          <p:nvPr/>
        </p:nvSpPr>
        <p:spPr>
          <a:xfrm>
            <a:off x="9150898" y="1217789"/>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5,760</a:t>
            </a:r>
          </a:p>
        </p:txBody>
      </p:sp>
      <p:sp>
        <p:nvSpPr>
          <p:cNvPr id="45" name="Rectangle 44">
            <a:extLst>
              <a:ext uri="{FF2B5EF4-FFF2-40B4-BE49-F238E27FC236}">
                <a16:creationId xmlns:a16="http://schemas.microsoft.com/office/drawing/2014/main" id="{69F7E025-DDEC-4748-AAE9-9FA2A4BF1E49}"/>
              </a:ext>
            </a:extLst>
          </p:cNvPr>
          <p:cNvSpPr/>
          <p:nvPr/>
        </p:nvSpPr>
        <p:spPr>
          <a:xfrm>
            <a:off x="8977646" y="966097"/>
            <a:ext cx="2743195" cy="223394"/>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DATA WITH POSITIVE SENTIMENT</a:t>
            </a:r>
          </a:p>
        </p:txBody>
      </p:sp>
      <p:sp>
        <p:nvSpPr>
          <p:cNvPr id="47" name="Rectangle 46">
            <a:extLst>
              <a:ext uri="{FF2B5EF4-FFF2-40B4-BE49-F238E27FC236}">
                <a16:creationId xmlns:a16="http://schemas.microsoft.com/office/drawing/2014/main" id="{839BCDE9-6CF8-45EE-BFA1-6E32ED5C240E}"/>
              </a:ext>
            </a:extLst>
          </p:cNvPr>
          <p:cNvSpPr/>
          <p:nvPr/>
        </p:nvSpPr>
        <p:spPr>
          <a:xfrm>
            <a:off x="9150898" y="2266525"/>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3,063</a:t>
            </a:r>
          </a:p>
        </p:txBody>
      </p:sp>
      <p:sp>
        <p:nvSpPr>
          <p:cNvPr id="48" name="Rectangle 47">
            <a:extLst>
              <a:ext uri="{FF2B5EF4-FFF2-40B4-BE49-F238E27FC236}">
                <a16:creationId xmlns:a16="http://schemas.microsoft.com/office/drawing/2014/main" id="{7DDB637A-4822-4FE9-8AEA-11DEA7859049}"/>
              </a:ext>
            </a:extLst>
          </p:cNvPr>
          <p:cNvSpPr/>
          <p:nvPr/>
        </p:nvSpPr>
        <p:spPr>
          <a:xfrm>
            <a:off x="8970746" y="2014833"/>
            <a:ext cx="2923348"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DATA WITH NEGATIVE SENTIMENT</a:t>
            </a:r>
          </a:p>
        </p:txBody>
      </p:sp>
      <p:sp>
        <p:nvSpPr>
          <p:cNvPr id="50" name="Rectangle 49">
            <a:extLst>
              <a:ext uri="{FF2B5EF4-FFF2-40B4-BE49-F238E27FC236}">
                <a16:creationId xmlns:a16="http://schemas.microsoft.com/office/drawing/2014/main" id="{B164A1DA-19AA-4A0C-9ED2-92A9346B807A}"/>
              </a:ext>
            </a:extLst>
          </p:cNvPr>
          <p:cNvSpPr/>
          <p:nvPr/>
        </p:nvSpPr>
        <p:spPr>
          <a:xfrm>
            <a:off x="9150898" y="3306662"/>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1,017</a:t>
            </a:r>
          </a:p>
        </p:txBody>
      </p:sp>
      <p:sp>
        <p:nvSpPr>
          <p:cNvPr id="51" name="Rectangle 50">
            <a:extLst>
              <a:ext uri="{FF2B5EF4-FFF2-40B4-BE49-F238E27FC236}">
                <a16:creationId xmlns:a16="http://schemas.microsoft.com/office/drawing/2014/main" id="{FA4B18CA-09B5-4584-8D25-60B58EF68413}"/>
              </a:ext>
            </a:extLst>
          </p:cNvPr>
          <p:cNvSpPr/>
          <p:nvPr/>
        </p:nvSpPr>
        <p:spPr>
          <a:xfrm>
            <a:off x="8970746" y="3054970"/>
            <a:ext cx="2743195" cy="223394"/>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DATA WITH NEUTRAL SENTIMENT</a:t>
            </a:r>
          </a:p>
        </p:txBody>
      </p:sp>
      <p:pic>
        <p:nvPicPr>
          <p:cNvPr id="10" name="Picture 9">
            <a:extLst>
              <a:ext uri="{FF2B5EF4-FFF2-40B4-BE49-F238E27FC236}">
                <a16:creationId xmlns:a16="http://schemas.microsoft.com/office/drawing/2014/main" id="{19865793-8101-4890-94E8-23A5FDA23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59" y="1116536"/>
            <a:ext cx="5822802" cy="4988996"/>
          </a:xfrm>
          <a:prstGeom prst="rect">
            <a:avLst/>
          </a:prstGeom>
        </p:spPr>
      </p:pic>
      <p:pic>
        <p:nvPicPr>
          <p:cNvPr id="21" name="Picture 20">
            <a:extLst>
              <a:ext uri="{FF2B5EF4-FFF2-40B4-BE49-F238E27FC236}">
                <a16:creationId xmlns:a16="http://schemas.microsoft.com/office/drawing/2014/main" id="{A13A730E-22DB-42EF-9107-D1839CA6BE1D}"/>
              </a:ext>
            </a:extLst>
          </p:cNvPr>
          <p:cNvPicPr>
            <a:picLocks noChangeAspect="1"/>
          </p:cNvPicPr>
          <p:nvPr/>
        </p:nvPicPr>
        <p:blipFill>
          <a:blip r:embed="rId4"/>
          <a:stretch>
            <a:fillRect/>
          </a:stretch>
        </p:blipFill>
        <p:spPr>
          <a:xfrm>
            <a:off x="3788163" y="1580976"/>
            <a:ext cx="2409476" cy="1339248"/>
          </a:xfrm>
          <a:prstGeom prst="rect">
            <a:avLst/>
          </a:prstGeom>
        </p:spPr>
      </p:pic>
      <p:sp>
        <p:nvSpPr>
          <p:cNvPr id="22" name="TextBox 21">
            <a:extLst>
              <a:ext uri="{FF2B5EF4-FFF2-40B4-BE49-F238E27FC236}">
                <a16:creationId xmlns:a16="http://schemas.microsoft.com/office/drawing/2014/main" id="{54D4F2A7-1F77-49A8-9CC6-21AB89385B19}"/>
              </a:ext>
            </a:extLst>
          </p:cNvPr>
          <p:cNvSpPr txBox="1"/>
          <p:nvPr/>
        </p:nvSpPr>
        <p:spPr>
          <a:xfrm>
            <a:off x="8105776" y="4125826"/>
            <a:ext cx="3476766" cy="2862322"/>
          </a:xfrm>
          <a:prstGeom prst="rect">
            <a:avLst/>
          </a:prstGeom>
          <a:noFill/>
        </p:spPr>
        <p:txBody>
          <a:bodyPr wrap="square" rtlCol="0">
            <a:spAutoFit/>
          </a:bodyPr>
          <a:lstStyle/>
          <a:p>
            <a:r>
              <a:rPr lang="en-US" dirty="0"/>
              <a:t>From the chart above, we can see that the </a:t>
            </a:r>
            <a:r>
              <a:rPr lang="en-US" b="1" i="1" u="sng" dirty="0"/>
              <a:t>train data has an imbalanced class/labels</a:t>
            </a:r>
            <a:r>
              <a:rPr lang="en-US" dirty="0"/>
              <a:t>, as the number of labels is uneven, and the difference is too far, especially between data with positive and neutral labels.</a:t>
            </a:r>
          </a:p>
          <a:p>
            <a:endParaRPr lang="en-US" dirty="0"/>
          </a:p>
          <a:p>
            <a:endParaRPr lang="en-US" dirty="0"/>
          </a:p>
          <a:p>
            <a:endParaRPr lang="en-US" dirty="0"/>
          </a:p>
        </p:txBody>
      </p:sp>
      <p:cxnSp>
        <p:nvCxnSpPr>
          <p:cNvPr id="33" name="Straight Connector 32">
            <a:extLst>
              <a:ext uri="{FF2B5EF4-FFF2-40B4-BE49-F238E27FC236}">
                <a16:creationId xmlns:a16="http://schemas.microsoft.com/office/drawing/2014/main" id="{08696302-0655-4FD2-AE0F-04AFEBAF4366}"/>
              </a:ext>
              <a:ext uri="{C183D7F6-B498-43B3-948B-1728B52AA6E4}">
                <adec:decorative xmlns:adec="http://schemas.microsoft.com/office/drawing/2017/decorative" val="1"/>
              </a:ext>
            </a:extLst>
          </p:cNvPr>
          <p:cNvCxnSpPr>
            <a:cxnSpLocks/>
          </p:cNvCxnSpPr>
          <p:nvPr/>
        </p:nvCxnSpPr>
        <p:spPr>
          <a:xfrm>
            <a:off x="8178266" y="4028633"/>
            <a:ext cx="3164648"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14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EDA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4D4F2A7-1F77-49A8-9CC6-21AB89385B19}"/>
              </a:ext>
            </a:extLst>
          </p:cNvPr>
          <p:cNvSpPr txBox="1"/>
          <p:nvPr/>
        </p:nvSpPr>
        <p:spPr>
          <a:xfrm>
            <a:off x="609457" y="5668724"/>
            <a:ext cx="1097308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In both charts above, we can see that </a:t>
            </a:r>
            <a:r>
              <a:rPr lang="en-US" b="1" dirty="0"/>
              <a:t>data with the positive label has the highest average word length and character count</a:t>
            </a:r>
            <a:r>
              <a:rPr lang="en-US" dirty="0"/>
              <a:t>, followed by data with the negative label, and lastly by data with the neutral label. This also represents that there are more data with a positive label</a:t>
            </a:r>
          </a:p>
        </p:txBody>
      </p:sp>
      <p:pic>
        <p:nvPicPr>
          <p:cNvPr id="3" name="Picture 2">
            <a:extLst>
              <a:ext uri="{FF2B5EF4-FFF2-40B4-BE49-F238E27FC236}">
                <a16:creationId xmlns:a16="http://schemas.microsoft.com/office/drawing/2014/main" id="{45433F81-AA3E-483E-B84A-808788F22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520" y="770488"/>
            <a:ext cx="4968250" cy="4568961"/>
          </a:xfrm>
          <a:prstGeom prst="rect">
            <a:avLst/>
          </a:prstGeom>
        </p:spPr>
      </p:pic>
      <p:pic>
        <p:nvPicPr>
          <p:cNvPr id="6" name="Picture 5">
            <a:extLst>
              <a:ext uri="{FF2B5EF4-FFF2-40B4-BE49-F238E27FC236}">
                <a16:creationId xmlns:a16="http://schemas.microsoft.com/office/drawing/2014/main" id="{B4D99E81-AEB0-4446-971E-0238FC8A2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606" y="770489"/>
            <a:ext cx="5047498" cy="4568961"/>
          </a:xfrm>
          <a:prstGeom prst="rect">
            <a:avLst/>
          </a:prstGeom>
        </p:spPr>
      </p:pic>
    </p:spTree>
    <p:extLst>
      <p:ext uri="{BB962C8B-B14F-4D97-AF65-F5344CB8AC3E}">
        <p14:creationId xmlns:p14="http://schemas.microsoft.com/office/powerpoint/2010/main" val="126913282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2257</Words>
  <Application>Microsoft Office PowerPoint</Application>
  <PresentationFormat>Widescreen</PresentationFormat>
  <Paragraphs>431</Paragraphs>
  <Slides>40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Cambria Math</vt:lpstr>
      <vt:lpstr>Century Gothic</vt:lpstr>
      <vt:lpstr>Segoe UI Light</vt:lpstr>
      <vt:lpstr>Office Theme</vt:lpstr>
      <vt:lpstr> BINAR ACADEMY DATA SCIENCE WAVE 5 GROUP 3 WE ARE: BAGAS NAUFAL ALFATHAN DAVINCA RIZQY ADINDA ISMAIL VIVI FITRIANI</vt:lpstr>
      <vt:lpstr>PowerPoint Presentation</vt:lpstr>
      <vt:lpstr>PowerPoint Presentation</vt:lpstr>
      <vt:lpstr>Project analysis slide 3</vt:lpstr>
      <vt:lpstr>Project analysis slide 2</vt:lpstr>
      <vt:lpstr>Project analysis slide 4</vt:lpstr>
      <vt:lpstr>PowerPoint Presentation</vt:lpstr>
      <vt:lpstr>Project analysis slide 5</vt:lpstr>
      <vt:lpstr>Project analysis slide 5</vt:lpstr>
      <vt:lpstr>Project analysis slide 5</vt:lpstr>
      <vt:lpstr>Project analysis slide 5</vt:lpstr>
      <vt:lpstr>Project analysis slide 5</vt:lpstr>
      <vt:lpstr>BIVARIATE ANALYSIS</vt:lpstr>
      <vt:lpstr> WHAT WE DO? * CLEANSING DATA * CHECK DUPLICATES DATA * CHECK OUTLIER OF WORDS IN THE DATA * SPLITTING DATA TRAIN * TOKENIZING DATA (CONVERT TEXT DATA TO NUMERICAL) * BALANCING DATA BASED ON LABELS/CLASS</vt:lpstr>
      <vt:lpstr>CLEANSING DATA</vt:lpstr>
      <vt:lpstr>LIST OF OUTLIER WORDS</vt:lpstr>
      <vt:lpstr>SPLITTING TRAIN DATA</vt:lpstr>
      <vt:lpstr>TOKENIZING ALL DATA</vt:lpstr>
      <vt:lpstr>BALANCING TRAIN DATA</vt:lpstr>
      <vt:lpstr> WHAT DEEP LEARNING ARCHITECTURE WE USE? * Long Short Term Memory * Convolutional Neural Network (CNN) * Feed Forward Neural Network</vt:lpstr>
      <vt:lpstr>LONG SHORT TERM MEMORY (LSTM)</vt:lpstr>
      <vt:lpstr>LONG SHORT TERM MEMORY (LSTM)</vt:lpstr>
      <vt:lpstr>LONG SHORT TERM MEMORY (LSTM)</vt:lpstr>
      <vt:lpstr>LONG SHORT TERM MEMORY (LSTM)</vt:lpstr>
      <vt:lpstr>LONG SHORT TERM MEMORY (LSTM)</vt:lpstr>
      <vt:lpstr>CONVOLUTIONAL NEURAL NETWORK (CNN)</vt:lpstr>
      <vt:lpstr>CONVOLUTIONAL NEURAL NETWORK (CNN)</vt:lpstr>
      <vt:lpstr>CONVOLUTIONAL NEURAL NETWORK (CNN)</vt:lpstr>
      <vt:lpstr>CONVOLUTIONAL NEURAL NETWORK (CNN)</vt:lpstr>
      <vt:lpstr>Convolutional Neural Network (CNN)</vt:lpstr>
      <vt:lpstr>Feed Forward Neural Network (FFNN)</vt:lpstr>
      <vt:lpstr>Feed Forward Neural Network (FFNN)</vt:lpstr>
      <vt:lpstr>Feed Forward Neural Network (FFNN)</vt:lpstr>
      <vt:lpstr>Feed Forward Neural Network (FFNN)</vt:lpstr>
      <vt:lpstr>Feed Forward Neural Network (FFNN)</vt:lpstr>
      <vt:lpstr>Which Evaluation Metrics We Use for Comparing Model?</vt:lpstr>
      <vt:lpstr>COMPARING MODEL</vt:lpstr>
      <vt:lpstr>CONCLUSION FOR MODELING</vt:lpstr>
      <vt:lpstr>API AND DOCUMENTATION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2023-04-01T09:32:51Z</dcterms:created>
  <dcterms:modified xsi:type="dcterms:W3CDTF">2023-04-08T13:52:12Z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